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/>
    <p:restoredTop sz="94648"/>
  </p:normalViewPr>
  <p:slideViewPr>
    <p:cSldViewPr snapToGrid="0">
      <p:cViewPr varScale="1">
        <p:scale>
          <a:sx n="16" d="100"/>
          <a:sy n="16" d="100"/>
        </p:scale>
        <p:origin x="224" y="2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15099-C49D-4851-86A7-0C7A7309CB1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24210-AF35-47B5-9D8E-89594B770C78}">
      <dgm:prSet/>
      <dgm:spPr/>
      <dgm:t>
        <a:bodyPr/>
        <a:lstStyle/>
        <a:p>
          <a:r>
            <a:rPr lang="en-CA" b="1" i="0"/>
            <a:t>1. Problems in the Market:</a:t>
          </a:r>
          <a:endParaRPr lang="en-US"/>
        </a:p>
      </dgm:t>
    </dgm:pt>
    <dgm:pt modelId="{B8C47846-F247-48F0-94B2-099DD900435B}" type="parTrans" cxnId="{D8D12177-F3D3-448C-9FB9-161DFD812F65}">
      <dgm:prSet/>
      <dgm:spPr/>
      <dgm:t>
        <a:bodyPr/>
        <a:lstStyle/>
        <a:p>
          <a:endParaRPr lang="en-US"/>
        </a:p>
      </dgm:t>
    </dgm:pt>
    <dgm:pt modelId="{1ED937EE-2B3D-4A11-8D15-510157969F5E}" type="sibTrans" cxnId="{D8D12177-F3D3-448C-9FB9-161DFD812F65}">
      <dgm:prSet/>
      <dgm:spPr/>
      <dgm:t>
        <a:bodyPr/>
        <a:lstStyle/>
        <a:p>
          <a:endParaRPr lang="en-US"/>
        </a:p>
      </dgm:t>
    </dgm:pt>
    <dgm:pt modelId="{C4004960-2D4A-4F99-AF96-8310A99A0B69}">
      <dgm:prSet/>
      <dgm:spPr/>
      <dgm:t>
        <a:bodyPr/>
        <a:lstStyle/>
        <a:p>
          <a:r>
            <a:rPr lang="en-CA" b="1" i="0"/>
            <a:t>Data Fragmentation</a:t>
          </a:r>
          <a:r>
            <a:rPr lang="en-CA" b="0" i="0"/>
            <a:t>: Patient data is often scattered across multiple systems, leading to incomplete patient profiles and potential misdiagnoses.</a:t>
          </a:r>
          <a:endParaRPr lang="en-US"/>
        </a:p>
      </dgm:t>
    </dgm:pt>
    <dgm:pt modelId="{4B751118-15FE-4F67-8D3C-83ACB16BB01A}" type="parTrans" cxnId="{8B01D637-A663-4A64-A978-0F41AE40E33D}">
      <dgm:prSet/>
      <dgm:spPr/>
      <dgm:t>
        <a:bodyPr/>
        <a:lstStyle/>
        <a:p>
          <a:endParaRPr lang="en-US"/>
        </a:p>
      </dgm:t>
    </dgm:pt>
    <dgm:pt modelId="{FFF79B53-355B-4775-A20C-A496484DB07D}" type="sibTrans" cxnId="{8B01D637-A663-4A64-A978-0F41AE40E33D}">
      <dgm:prSet/>
      <dgm:spPr/>
      <dgm:t>
        <a:bodyPr/>
        <a:lstStyle/>
        <a:p>
          <a:endParaRPr lang="en-US"/>
        </a:p>
      </dgm:t>
    </dgm:pt>
    <dgm:pt modelId="{CCB6FD3E-6936-47EE-AF0F-50177E21E764}">
      <dgm:prSet/>
      <dgm:spPr/>
      <dgm:t>
        <a:bodyPr/>
        <a:lstStyle/>
        <a:p>
          <a:r>
            <a:rPr lang="en-CA" b="1" i="0"/>
            <a:t>Inefficient Data Retrieval</a:t>
          </a:r>
          <a:r>
            <a:rPr lang="en-CA" b="0" i="0"/>
            <a:t>: Legacy systems often lack the speed and efficiency needed for real-time data retrieval, causing delays in patient care.</a:t>
          </a:r>
          <a:endParaRPr lang="en-US"/>
        </a:p>
      </dgm:t>
    </dgm:pt>
    <dgm:pt modelId="{D7565CB4-8BD9-42CE-B4E4-BA7F43194DB8}" type="parTrans" cxnId="{C276708F-F595-4448-B61B-ED149152B6B9}">
      <dgm:prSet/>
      <dgm:spPr/>
      <dgm:t>
        <a:bodyPr/>
        <a:lstStyle/>
        <a:p>
          <a:endParaRPr lang="en-US"/>
        </a:p>
      </dgm:t>
    </dgm:pt>
    <dgm:pt modelId="{E3517EF8-921E-43B6-B6F7-EE75432C3184}" type="sibTrans" cxnId="{C276708F-F595-4448-B61B-ED149152B6B9}">
      <dgm:prSet/>
      <dgm:spPr/>
      <dgm:t>
        <a:bodyPr/>
        <a:lstStyle/>
        <a:p>
          <a:endParaRPr lang="en-US"/>
        </a:p>
      </dgm:t>
    </dgm:pt>
    <dgm:pt modelId="{2317A4FD-2762-446D-BB1B-C303C7F74839}">
      <dgm:prSet/>
      <dgm:spPr/>
      <dgm:t>
        <a:bodyPr/>
        <a:lstStyle/>
        <a:p>
          <a:r>
            <a:rPr lang="en-CA" b="1" i="0"/>
            <a:t>2. Purpose of the Healthcare Management System Database:</a:t>
          </a:r>
          <a:endParaRPr lang="en-US"/>
        </a:p>
      </dgm:t>
    </dgm:pt>
    <dgm:pt modelId="{FE7EFDDC-C0B0-49A7-9258-06AA1FF9E7D7}" type="parTrans" cxnId="{0E5A3AC1-D91E-45AD-A004-18463BBD7B36}">
      <dgm:prSet/>
      <dgm:spPr/>
      <dgm:t>
        <a:bodyPr/>
        <a:lstStyle/>
        <a:p>
          <a:endParaRPr lang="en-US"/>
        </a:p>
      </dgm:t>
    </dgm:pt>
    <dgm:pt modelId="{080F81BE-E3A2-4E33-9421-CD3A5B36738F}" type="sibTrans" cxnId="{0E5A3AC1-D91E-45AD-A004-18463BBD7B36}">
      <dgm:prSet/>
      <dgm:spPr/>
      <dgm:t>
        <a:bodyPr/>
        <a:lstStyle/>
        <a:p>
          <a:endParaRPr lang="en-US"/>
        </a:p>
      </dgm:t>
    </dgm:pt>
    <dgm:pt modelId="{DF9F1304-02C2-4B79-A446-6EB9A85D00A1}">
      <dgm:prSet/>
      <dgm:spPr/>
      <dgm:t>
        <a:bodyPr/>
        <a:lstStyle/>
        <a:p>
          <a:r>
            <a:rPr lang="en-CA" b="1" i="0"/>
            <a:t>Centralized Data Storage</a:t>
          </a:r>
          <a:r>
            <a:rPr lang="en-CA" b="0" i="0"/>
            <a:t>: To consolidate patient data in one central system, ensuring a comprehensive patient profile.</a:t>
          </a:r>
          <a:endParaRPr lang="en-US"/>
        </a:p>
      </dgm:t>
    </dgm:pt>
    <dgm:pt modelId="{9A90BAA7-28F7-41C3-B86A-1C477E4217BE}" type="parTrans" cxnId="{E8CF1580-868F-4711-B4EE-5DFF250E08D8}">
      <dgm:prSet/>
      <dgm:spPr/>
      <dgm:t>
        <a:bodyPr/>
        <a:lstStyle/>
        <a:p>
          <a:endParaRPr lang="en-US"/>
        </a:p>
      </dgm:t>
    </dgm:pt>
    <dgm:pt modelId="{22F438A1-7C0A-4B3A-84BD-1C8841DBB279}" type="sibTrans" cxnId="{E8CF1580-868F-4711-B4EE-5DFF250E08D8}">
      <dgm:prSet/>
      <dgm:spPr/>
      <dgm:t>
        <a:bodyPr/>
        <a:lstStyle/>
        <a:p>
          <a:endParaRPr lang="en-US"/>
        </a:p>
      </dgm:t>
    </dgm:pt>
    <dgm:pt modelId="{F7B5C3C0-D4C9-4FAC-AD58-C2E4F7F5F086}">
      <dgm:prSet/>
      <dgm:spPr/>
      <dgm:t>
        <a:bodyPr/>
        <a:lstStyle/>
        <a:p>
          <a:r>
            <a:rPr lang="en-CA" b="1" i="0"/>
            <a:t>3. Target Audience:</a:t>
          </a:r>
          <a:endParaRPr lang="en-US"/>
        </a:p>
      </dgm:t>
    </dgm:pt>
    <dgm:pt modelId="{D69D9F89-493B-4A4A-A3ED-D39D03DB3816}" type="parTrans" cxnId="{17D2693D-7210-46B5-98BC-C4DEF6A52059}">
      <dgm:prSet/>
      <dgm:spPr/>
      <dgm:t>
        <a:bodyPr/>
        <a:lstStyle/>
        <a:p>
          <a:endParaRPr lang="en-US"/>
        </a:p>
      </dgm:t>
    </dgm:pt>
    <dgm:pt modelId="{4E4B719E-45C7-421B-9D44-A133CAA29AF8}" type="sibTrans" cxnId="{17D2693D-7210-46B5-98BC-C4DEF6A52059}">
      <dgm:prSet/>
      <dgm:spPr/>
      <dgm:t>
        <a:bodyPr/>
        <a:lstStyle/>
        <a:p>
          <a:endParaRPr lang="en-US"/>
        </a:p>
      </dgm:t>
    </dgm:pt>
    <dgm:pt modelId="{94A3DE3A-FB1D-41AF-987C-2E02E4174CB4}">
      <dgm:prSet/>
      <dgm:spPr/>
      <dgm:t>
        <a:bodyPr/>
        <a:lstStyle/>
        <a:p>
          <a:r>
            <a:rPr lang="en-CA" b="1" i="0"/>
            <a:t>Healthcare Providers</a:t>
          </a:r>
          <a:r>
            <a:rPr lang="en-CA" b="0" i="0"/>
            <a:t>: Hospitals, clinics, and private practices that require efficient data management systems.</a:t>
          </a:r>
          <a:endParaRPr lang="en-US"/>
        </a:p>
      </dgm:t>
    </dgm:pt>
    <dgm:pt modelId="{0605A20A-6E23-4C09-A11A-9E9F2E38E01E}" type="parTrans" cxnId="{46B5BC24-ED12-4700-9E7F-00CA98DDF6D4}">
      <dgm:prSet/>
      <dgm:spPr/>
      <dgm:t>
        <a:bodyPr/>
        <a:lstStyle/>
        <a:p>
          <a:endParaRPr lang="en-US"/>
        </a:p>
      </dgm:t>
    </dgm:pt>
    <dgm:pt modelId="{0EE61CDA-5E7A-4AB1-9446-CFD28B1728A7}" type="sibTrans" cxnId="{46B5BC24-ED12-4700-9E7F-00CA98DDF6D4}">
      <dgm:prSet/>
      <dgm:spPr/>
      <dgm:t>
        <a:bodyPr/>
        <a:lstStyle/>
        <a:p>
          <a:endParaRPr lang="en-US"/>
        </a:p>
      </dgm:t>
    </dgm:pt>
    <dgm:pt modelId="{0D8349C6-B9B9-4512-92F8-D88072D236FD}">
      <dgm:prSet/>
      <dgm:spPr/>
      <dgm:t>
        <a:bodyPr/>
        <a:lstStyle/>
        <a:p>
          <a:r>
            <a:rPr lang="en-CA" b="1" i="0" dirty="0"/>
            <a:t>Medical Researchers</a:t>
          </a:r>
          <a:r>
            <a:rPr lang="en-CA" b="0" i="0" dirty="0"/>
            <a:t>: Professionals seeking a consolidated data source for medical research and studies.</a:t>
          </a:r>
          <a:endParaRPr lang="en-US" dirty="0"/>
        </a:p>
      </dgm:t>
    </dgm:pt>
    <dgm:pt modelId="{FE67DC26-17F7-4D15-A92B-3D7026B5C45D}" type="parTrans" cxnId="{9CA9C758-8CDA-4804-AC88-0905C65E0E7B}">
      <dgm:prSet/>
      <dgm:spPr/>
      <dgm:t>
        <a:bodyPr/>
        <a:lstStyle/>
        <a:p>
          <a:endParaRPr lang="en-US"/>
        </a:p>
      </dgm:t>
    </dgm:pt>
    <dgm:pt modelId="{6EA0FFE3-ED66-4994-AF9B-071DAAAA6CFB}" type="sibTrans" cxnId="{9CA9C758-8CDA-4804-AC88-0905C65E0E7B}">
      <dgm:prSet/>
      <dgm:spPr/>
      <dgm:t>
        <a:bodyPr/>
        <a:lstStyle/>
        <a:p>
          <a:endParaRPr lang="en-US"/>
        </a:p>
      </dgm:t>
    </dgm:pt>
    <dgm:pt modelId="{F43B638B-CBE2-43AB-B195-6660286A3CB0}">
      <dgm:prSet/>
      <dgm:spPr/>
      <dgm:t>
        <a:bodyPr/>
        <a:lstStyle/>
        <a:p>
          <a:r>
            <a:rPr lang="en-CA" b="1" i="0"/>
            <a:t>4. Benefits to Users:</a:t>
          </a:r>
          <a:endParaRPr lang="en-US"/>
        </a:p>
      </dgm:t>
    </dgm:pt>
    <dgm:pt modelId="{1EBE83AB-3C10-4BBB-A985-4A1B614862CD}" type="parTrans" cxnId="{9584E588-B235-4135-9E58-C0D2A2ABFFA6}">
      <dgm:prSet/>
      <dgm:spPr/>
      <dgm:t>
        <a:bodyPr/>
        <a:lstStyle/>
        <a:p>
          <a:endParaRPr lang="en-US"/>
        </a:p>
      </dgm:t>
    </dgm:pt>
    <dgm:pt modelId="{0B3A680D-4F8D-480E-BE44-6FBDF1797660}" type="sibTrans" cxnId="{9584E588-B235-4135-9E58-C0D2A2ABFFA6}">
      <dgm:prSet/>
      <dgm:spPr/>
      <dgm:t>
        <a:bodyPr/>
        <a:lstStyle/>
        <a:p>
          <a:endParaRPr lang="en-US"/>
        </a:p>
      </dgm:t>
    </dgm:pt>
    <dgm:pt modelId="{DFA77561-9203-46C1-A5D7-8C5705B30E08}">
      <dgm:prSet/>
      <dgm:spPr/>
      <dgm:t>
        <a:bodyPr/>
        <a:lstStyle/>
        <a:p>
          <a:r>
            <a:rPr lang="en-CA" b="1" i="0"/>
            <a:t>Quick Data Access</a:t>
          </a:r>
          <a:r>
            <a:rPr lang="en-CA" b="0" i="0"/>
            <a:t>: Users can quickly access and update patient data, improving efficiency in patient care.</a:t>
          </a:r>
          <a:endParaRPr lang="en-US"/>
        </a:p>
      </dgm:t>
    </dgm:pt>
    <dgm:pt modelId="{C10D3572-3567-4B4C-B964-E1C66FC72556}" type="parTrans" cxnId="{8F9A6508-A981-462E-9C4E-BB089B31B07E}">
      <dgm:prSet/>
      <dgm:spPr/>
      <dgm:t>
        <a:bodyPr/>
        <a:lstStyle/>
        <a:p>
          <a:endParaRPr lang="en-US"/>
        </a:p>
      </dgm:t>
    </dgm:pt>
    <dgm:pt modelId="{2F9FBFD0-51F5-44CD-8B1F-5A737C709D3D}" type="sibTrans" cxnId="{8F9A6508-A981-462E-9C4E-BB089B31B07E}">
      <dgm:prSet/>
      <dgm:spPr/>
      <dgm:t>
        <a:bodyPr/>
        <a:lstStyle/>
        <a:p>
          <a:endParaRPr lang="en-US"/>
        </a:p>
      </dgm:t>
    </dgm:pt>
    <dgm:pt modelId="{F28B484F-5FF8-44E4-AD72-49514BF7235A}">
      <dgm:prSet/>
      <dgm:spPr/>
      <dgm:t>
        <a:bodyPr/>
        <a:lstStyle/>
        <a:p>
          <a:r>
            <a:rPr lang="en-CA" b="1" i="0"/>
            <a:t>5. Types of Data Stored:</a:t>
          </a:r>
          <a:endParaRPr lang="en-US"/>
        </a:p>
      </dgm:t>
    </dgm:pt>
    <dgm:pt modelId="{654902D1-D9C3-436A-9CE3-FD0B1B569BDC}" type="parTrans" cxnId="{804C5111-AB07-49B4-9E68-4BE086D827B8}">
      <dgm:prSet/>
      <dgm:spPr/>
      <dgm:t>
        <a:bodyPr/>
        <a:lstStyle/>
        <a:p>
          <a:endParaRPr lang="en-US"/>
        </a:p>
      </dgm:t>
    </dgm:pt>
    <dgm:pt modelId="{484B7339-529D-4BDF-8240-40E31223B0BC}" type="sibTrans" cxnId="{804C5111-AB07-49B4-9E68-4BE086D827B8}">
      <dgm:prSet/>
      <dgm:spPr/>
      <dgm:t>
        <a:bodyPr/>
        <a:lstStyle/>
        <a:p>
          <a:endParaRPr lang="en-US"/>
        </a:p>
      </dgm:t>
    </dgm:pt>
    <dgm:pt modelId="{EEC7929A-B0E1-4F43-A8DE-BBFD8623A444}">
      <dgm:prSet/>
      <dgm:spPr/>
      <dgm:t>
        <a:bodyPr/>
        <a:lstStyle/>
        <a:p>
          <a:r>
            <a:rPr lang="en-CA" b="1" i="0"/>
            <a:t>Patient Profiles</a:t>
          </a:r>
          <a:r>
            <a:rPr lang="en-CA" b="0" i="0"/>
            <a:t>: Personal details, medical history, allergies, and more.</a:t>
          </a:r>
          <a:endParaRPr lang="en-US"/>
        </a:p>
      </dgm:t>
    </dgm:pt>
    <dgm:pt modelId="{3071C5A1-AEE6-419C-959E-FDEA25DEA3E4}" type="parTrans" cxnId="{63E7024D-4481-4951-BB04-6D7D31D2E57E}">
      <dgm:prSet/>
      <dgm:spPr/>
      <dgm:t>
        <a:bodyPr/>
        <a:lstStyle/>
        <a:p>
          <a:endParaRPr lang="en-US"/>
        </a:p>
      </dgm:t>
    </dgm:pt>
    <dgm:pt modelId="{63863555-F838-4FE2-8F5E-98373C37F665}" type="sibTrans" cxnId="{63E7024D-4481-4951-BB04-6D7D31D2E57E}">
      <dgm:prSet/>
      <dgm:spPr/>
      <dgm:t>
        <a:bodyPr/>
        <a:lstStyle/>
        <a:p>
          <a:endParaRPr lang="en-US"/>
        </a:p>
      </dgm:t>
    </dgm:pt>
    <dgm:pt modelId="{A0F467DD-FA83-4689-BD38-94FD3CB1A0CE}">
      <dgm:prSet/>
      <dgm:spPr/>
      <dgm:t>
        <a:bodyPr/>
        <a:lstStyle/>
        <a:p>
          <a:r>
            <a:rPr lang="en-CA" b="1" i="0"/>
            <a:t>Medical Records</a:t>
          </a:r>
          <a:r>
            <a:rPr lang="en-CA" b="0" i="0"/>
            <a:t>: Diagnosis, treatment plans, medication, lab results, and medical imaging data.</a:t>
          </a:r>
          <a:endParaRPr lang="en-US"/>
        </a:p>
      </dgm:t>
    </dgm:pt>
    <dgm:pt modelId="{9CBA348F-C528-4E78-A1F4-F80B6C30168A}" type="parTrans" cxnId="{78D5A4DD-2DAD-4506-AA9D-1CA459028CFC}">
      <dgm:prSet/>
      <dgm:spPr/>
      <dgm:t>
        <a:bodyPr/>
        <a:lstStyle/>
        <a:p>
          <a:endParaRPr lang="en-US"/>
        </a:p>
      </dgm:t>
    </dgm:pt>
    <dgm:pt modelId="{BEE0F37B-044B-40A9-80F3-936F125AEF38}" type="sibTrans" cxnId="{78D5A4DD-2DAD-4506-AA9D-1CA459028CFC}">
      <dgm:prSet/>
      <dgm:spPr/>
      <dgm:t>
        <a:bodyPr/>
        <a:lstStyle/>
        <a:p>
          <a:endParaRPr lang="en-US"/>
        </a:p>
      </dgm:t>
    </dgm:pt>
    <dgm:pt modelId="{9F93D053-DB5B-433F-8F35-F7A27F0BE63E}">
      <dgm:prSet/>
      <dgm:spPr/>
      <dgm:t>
        <a:bodyPr/>
        <a:lstStyle/>
        <a:p>
          <a:r>
            <a:rPr lang="en-CA" b="1" i="0"/>
            <a:t>Billing Information</a:t>
          </a:r>
          <a:r>
            <a:rPr lang="en-CA" b="0" i="0"/>
            <a:t>: Insurance details, billing history, and payment records.</a:t>
          </a:r>
          <a:endParaRPr lang="en-US"/>
        </a:p>
      </dgm:t>
    </dgm:pt>
    <dgm:pt modelId="{9671CA64-2923-4871-8ABD-3C442E38D9B8}" type="parTrans" cxnId="{8750EA52-EF2A-4159-9F6C-94E09709309A}">
      <dgm:prSet/>
      <dgm:spPr/>
      <dgm:t>
        <a:bodyPr/>
        <a:lstStyle/>
        <a:p>
          <a:endParaRPr lang="en-US"/>
        </a:p>
      </dgm:t>
    </dgm:pt>
    <dgm:pt modelId="{6AB04A5E-3078-495A-AAFC-48F6B1AD6D65}" type="sibTrans" cxnId="{8750EA52-EF2A-4159-9F6C-94E09709309A}">
      <dgm:prSet/>
      <dgm:spPr/>
      <dgm:t>
        <a:bodyPr/>
        <a:lstStyle/>
        <a:p>
          <a:endParaRPr lang="en-US"/>
        </a:p>
      </dgm:t>
    </dgm:pt>
    <dgm:pt modelId="{4C195D5C-31B6-4F1D-9D26-0F4D6577E189}">
      <dgm:prSet/>
      <dgm:spPr/>
      <dgm:t>
        <a:bodyPr/>
        <a:lstStyle/>
        <a:p>
          <a:r>
            <a:rPr lang="en-CA" b="1" i="0"/>
            <a:t>Appointment Schedules</a:t>
          </a:r>
          <a:r>
            <a:rPr lang="en-CA" b="0" i="0"/>
            <a:t>: Patient appointments, doctor schedules, and operation theater bookings.</a:t>
          </a:r>
          <a:endParaRPr lang="en-US"/>
        </a:p>
      </dgm:t>
    </dgm:pt>
    <dgm:pt modelId="{FE051134-9C2D-409A-8CC3-EDBD9AD81BA7}" type="parTrans" cxnId="{DB5CB30E-34AE-4B0E-B0F7-1A21E0CD91B6}">
      <dgm:prSet/>
      <dgm:spPr/>
      <dgm:t>
        <a:bodyPr/>
        <a:lstStyle/>
        <a:p>
          <a:endParaRPr lang="en-US"/>
        </a:p>
      </dgm:t>
    </dgm:pt>
    <dgm:pt modelId="{A2EF6D32-939C-4B5F-93CF-B43F46E64DF6}" type="sibTrans" cxnId="{DB5CB30E-34AE-4B0E-B0F7-1A21E0CD91B6}">
      <dgm:prSet/>
      <dgm:spPr/>
      <dgm:t>
        <a:bodyPr/>
        <a:lstStyle/>
        <a:p>
          <a:endParaRPr lang="en-US"/>
        </a:p>
      </dgm:t>
    </dgm:pt>
    <dgm:pt modelId="{40329EEF-0EC0-42DD-B0F4-A9475940B00B}">
      <dgm:prSet/>
      <dgm:spPr/>
      <dgm:t>
        <a:bodyPr/>
        <a:lstStyle/>
        <a:p>
          <a:r>
            <a:rPr lang="en-CA" b="1" i="0"/>
            <a:t>6. Benefits:</a:t>
          </a:r>
          <a:endParaRPr lang="en-US"/>
        </a:p>
      </dgm:t>
    </dgm:pt>
    <dgm:pt modelId="{CF43AD68-A88B-44E5-AAD2-AC57264282E4}" type="parTrans" cxnId="{B0BB158C-33FB-44D7-8CFB-D10D9DF23C92}">
      <dgm:prSet/>
      <dgm:spPr/>
      <dgm:t>
        <a:bodyPr/>
        <a:lstStyle/>
        <a:p>
          <a:endParaRPr lang="en-US"/>
        </a:p>
      </dgm:t>
    </dgm:pt>
    <dgm:pt modelId="{D8D3D392-09BB-4BDC-8E97-4E854605B5EB}" type="sibTrans" cxnId="{B0BB158C-33FB-44D7-8CFB-D10D9DF23C92}">
      <dgm:prSet/>
      <dgm:spPr/>
      <dgm:t>
        <a:bodyPr/>
        <a:lstStyle/>
        <a:p>
          <a:endParaRPr lang="en-US"/>
        </a:p>
      </dgm:t>
    </dgm:pt>
    <dgm:pt modelId="{FF0070B0-D2A5-47B1-9B8D-22E92C3AB7C1}">
      <dgm:prSet/>
      <dgm:spPr/>
      <dgm:t>
        <a:bodyPr/>
        <a:lstStyle/>
        <a:p>
          <a:r>
            <a:rPr lang="en-CA" b="1" i="0"/>
            <a:t>Scalability</a:t>
          </a:r>
          <a:r>
            <a:rPr lang="en-CA" b="0" i="0"/>
            <a:t>: The system can handle the growing volume of patient data, ensuring it remains efficient as healthcare institutions expand.</a:t>
          </a:r>
          <a:endParaRPr lang="en-US"/>
        </a:p>
      </dgm:t>
    </dgm:pt>
    <dgm:pt modelId="{460DF2E3-9D04-4237-AFA2-405305E3576D}" type="parTrans" cxnId="{9D9A5BAC-E629-44C7-B668-396C55A31448}">
      <dgm:prSet/>
      <dgm:spPr/>
      <dgm:t>
        <a:bodyPr/>
        <a:lstStyle/>
        <a:p>
          <a:endParaRPr lang="en-US"/>
        </a:p>
      </dgm:t>
    </dgm:pt>
    <dgm:pt modelId="{91F425F2-76D2-4DF4-99C3-EDED5FD471E3}" type="sibTrans" cxnId="{9D9A5BAC-E629-44C7-B668-396C55A31448}">
      <dgm:prSet/>
      <dgm:spPr/>
      <dgm:t>
        <a:bodyPr/>
        <a:lstStyle/>
        <a:p>
          <a:endParaRPr lang="en-US"/>
        </a:p>
      </dgm:t>
    </dgm:pt>
    <dgm:pt modelId="{AADA8C58-F363-2847-8C4A-1E3A8A257E63}" type="pres">
      <dgm:prSet presAssocID="{1F615099-C49D-4851-86A7-0C7A7309CB1A}" presName="diagram" presStyleCnt="0">
        <dgm:presLayoutVars>
          <dgm:dir/>
          <dgm:resizeHandles val="exact"/>
        </dgm:presLayoutVars>
      </dgm:prSet>
      <dgm:spPr/>
    </dgm:pt>
    <dgm:pt modelId="{EE0A6FC0-C7BA-B240-A1D0-310FD5999612}" type="pres">
      <dgm:prSet presAssocID="{E1F24210-AF35-47B5-9D8E-89594B770C78}" presName="node" presStyleLbl="node1" presStyleIdx="0" presStyleCnt="17">
        <dgm:presLayoutVars>
          <dgm:bulletEnabled val="1"/>
        </dgm:presLayoutVars>
      </dgm:prSet>
      <dgm:spPr/>
    </dgm:pt>
    <dgm:pt modelId="{1A34879C-2387-E24E-BC05-0289C46129AD}" type="pres">
      <dgm:prSet presAssocID="{1ED937EE-2B3D-4A11-8D15-510157969F5E}" presName="sibTrans" presStyleCnt="0"/>
      <dgm:spPr/>
    </dgm:pt>
    <dgm:pt modelId="{72172458-5508-2447-9CBE-EE6306E4AE5B}" type="pres">
      <dgm:prSet presAssocID="{C4004960-2D4A-4F99-AF96-8310A99A0B69}" presName="node" presStyleLbl="node1" presStyleIdx="1" presStyleCnt="17">
        <dgm:presLayoutVars>
          <dgm:bulletEnabled val="1"/>
        </dgm:presLayoutVars>
      </dgm:prSet>
      <dgm:spPr/>
    </dgm:pt>
    <dgm:pt modelId="{DCAAECD1-E225-014D-B8BF-CD6B43800BE7}" type="pres">
      <dgm:prSet presAssocID="{FFF79B53-355B-4775-A20C-A496484DB07D}" presName="sibTrans" presStyleCnt="0"/>
      <dgm:spPr/>
    </dgm:pt>
    <dgm:pt modelId="{8B28CE28-44B8-734F-B47F-3BE97B81D1DE}" type="pres">
      <dgm:prSet presAssocID="{CCB6FD3E-6936-47EE-AF0F-50177E21E764}" presName="node" presStyleLbl="node1" presStyleIdx="2" presStyleCnt="17">
        <dgm:presLayoutVars>
          <dgm:bulletEnabled val="1"/>
        </dgm:presLayoutVars>
      </dgm:prSet>
      <dgm:spPr/>
    </dgm:pt>
    <dgm:pt modelId="{FC45E96E-9460-F549-B20B-F4C957318FA4}" type="pres">
      <dgm:prSet presAssocID="{E3517EF8-921E-43B6-B6F7-EE75432C3184}" presName="sibTrans" presStyleCnt="0"/>
      <dgm:spPr/>
    </dgm:pt>
    <dgm:pt modelId="{6DC8D8F6-5207-C34E-84CF-6ED1EA4D692D}" type="pres">
      <dgm:prSet presAssocID="{2317A4FD-2762-446D-BB1B-C303C7F74839}" presName="node" presStyleLbl="node1" presStyleIdx="3" presStyleCnt="17">
        <dgm:presLayoutVars>
          <dgm:bulletEnabled val="1"/>
        </dgm:presLayoutVars>
      </dgm:prSet>
      <dgm:spPr/>
    </dgm:pt>
    <dgm:pt modelId="{9D2BA63C-C171-5442-A268-8C70098A3B71}" type="pres">
      <dgm:prSet presAssocID="{080F81BE-E3A2-4E33-9421-CD3A5B36738F}" presName="sibTrans" presStyleCnt="0"/>
      <dgm:spPr/>
    </dgm:pt>
    <dgm:pt modelId="{3E72A9FB-DACF-7445-9CFD-873D534F121E}" type="pres">
      <dgm:prSet presAssocID="{DF9F1304-02C2-4B79-A446-6EB9A85D00A1}" presName="node" presStyleLbl="node1" presStyleIdx="4" presStyleCnt="17">
        <dgm:presLayoutVars>
          <dgm:bulletEnabled val="1"/>
        </dgm:presLayoutVars>
      </dgm:prSet>
      <dgm:spPr/>
    </dgm:pt>
    <dgm:pt modelId="{595A5CAA-DE1D-F14E-A594-875A719F6096}" type="pres">
      <dgm:prSet presAssocID="{22F438A1-7C0A-4B3A-84BD-1C8841DBB279}" presName="sibTrans" presStyleCnt="0"/>
      <dgm:spPr/>
    </dgm:pt>
    <dgm:pt modelId="{2817BC00-F581-564D-A801-727ED113C582}" type="pres">
      <dgm:prSet presAssocID="{F7B5C3C0-D4C9-4FAC-AD58-C2E4F7F5F086}" presName="node" presStyleLbl="node1" presStyleIdx="5" presStyleCnt="17">
        <dgm:presLayoutVars>
          <dgm:bulletEnabled val="1"/>
        </dgm:presLayoutVars>
      </dgm:prSet>
      <dgm:spPr/>
    </dgm:pt>
    <dgm:pt modelId="{0683AB02-2C77-AF45-A50A-B8AA75310387}" type="pres">
      <dgm:prSet presAssocID="{4E4B719E-45C7-421B-9D44-A133CAA29AF8}" presName="sibTrans" presStyleCnt="0"/>
      <dgm:spPr/>
    </dgm:pt>
    <dgm:pt modelId="{4EAFE0B7-D541-7B40-A432-D30E15DA6B5B}" type="pres">
      <dgm:prSet presAssocID="{94A3DE3A-FB1D-41AF-987C-2E02E4174CB4}" presName="node" presStyleLbl="node1" presStyleIdx="6" presStyleCnt="17">
        <dgm:presLayoutVars>
          <dgm:bulletEnabled val="1"/>
        </dgm:presLayoutVars>
      </dgm:prSet>
      <dgm:spPr/>
    </dgm:pt>
    <dgm:pt modelId="{57418943-C4FF-A442-9F2A-20373317E3E5}" type="pres">
      <dgm:prSet presAssocID="{0EE61CDA-5E7A-4AB1-9446-CFD28B1728A7}" presName="sibTrans" presStyleCnt="0"/>
      <dgm:spPr/>
    </dgm:pt>
    <dgm:pt modelId="{C719D4F5-D2DC-5048-BF17-C190FBF72108}" type="pres">
      <dgm:prSet presAssocID="{0D8349C6-B9B9-4512-92F8-D88072D236FD}" presName="node" presStyleLbl="node1" presStyleIdx="7" presStyleCnt="17">
        <dgm:presLayoutVars>
          <dgm:bulletEnabled val="1"/>
        </dgm:presLayoutVars>
      </dgm:prSet>
      <dgm:spPr/>
    </dgm:pt>
    <dgm:pt modelId="{B5831C95-9A70-164D-9DD9-8A45B7FE2C32}" type="pres">
      <dgm:prSet presAssocID="{6EA0FFE3-ED66-4994-AF9B-071DAAAA6CFB}" presName="sibTrans" presStyleCnt="0"/>
      <dgm:spPr/>
    </dgm:pt>
    <dgm:pt modelId="{47F9B76C-E60C-E547-87A1-BD0E20F871AB}" type="pres">
      <dgm:prSet presAssocID="{F43B638B-CBE2-43AB-B195-6660286A3CB0}" presName="node" presStyleLbl="node1" presStyleIdx="8" presStyleCnt="17">
        <dgm:presLayoutVars>
          <dgm:bulletEnabled val="1"/>
        </dgm:presLayoutVars>
      </dgm:prSet>
      <dgm:spPr/>
    </dgm:pt>
    <dgm:pt modelId="{252D27BB-2EAF-8242-A23F-A9EEAA2411A3}" type="pres">
      <dgm:prSet presAssocID="{0B3A680D-4F8D-480E-BE44-6FBDF1797660}" presName="sibTrans" presStyleCnt="0"/>
      <dgm:spPr/>
    </dgm:pt>
    <dgm:pt modelId="{9CEFF45A-022C-7F4E-9EF9-B7E31FBC5364}" type="pres">
      <dgm:prSet presAssocID="{DFA77561-9203-46C1-A5D7-8C5705B30E08}" presName="node" presStyleLbl="node1" presStyleIdx="9" presStyleCnt="17">
        <dgm:presLayoutVars>
          <dgm:bulletEnabled val="1"/>
        </dgm:presLayoutVars>
      </dgm:prSet>
      <dgm:spPr/>
    </dgm:pt>
    <dgm:pt modelId="{81B41017-AD76-2540-B281-DC0D0DB1EE41}" type="pres">
      <dgm:prSet presAssocID="{2F9FBFD0-51F5-44CD-8B1F-5A737C709D3D}" presName="sibTrans" presStyleCnt="0"/>
      <dgm:spPr/>
    </dgm:pt>
    <dgm:pt modelId="{9282967F-62F7-D648-B703-64FA2C21AD51}" type="pres">
      <dgm:prSet presAssocID="{F28B484F-5FF8-44E4-AD72-49514BF7235A}" presName="node" presStyleLbl="node1" presStyleIdx="10" presStyleCnt="17">
        <dgm:presLayoutVars>
          <dgm:bulletEnabled val="1"/>
        </dgm:presLayoutVars>
      </dgm:prSet>
      <dgm:spPr/>
    </dgm:pt>
    <dgm:pt modelId="{41BAD160-F7BB-ED42-9188-C1972403CE01}" type="pres">
      <dgm:prSet presAssocID="{484B7339-529D-4BDF-8240-40E31223B0BC}" presName="sibTrans" presStyleCnt="0"/>
      <dgm:spPr/>
    </dgm:pt>
    <dgm:pt modelId="{657834B3-5BA9-DA4A-A26B-2C0F75142E74}" type="pres">
      <dgm:prSet presAssocID="{EEC7929A-B0E1-4F43-A8DE-BBFD8623A444}" presName="node" presStyleLbl="node1" presStyleIdx="11" presStyleCnt="17">
        <dgm:presLayoutVars>
          <dgm:bulletEnabled val="1"/>
        </dgm:presLayoutVars>
      </dgm:prSet>
      <dgm:spPr/>
    </dgm:pt>
    <dgm:pt modelId="{31D6D4F8-D158-B74A-AC0D-9440345648D2}" type="pres">
      <dgm:prSet presAssocID="{63863555-F838-4FE2-8F5E-98373C37F665}" presName="sibTrans" presStyleCnt="0"/>
      <dgm:spPr/>
    </dgm:pt>
    <dgm:pt modelId="{45FF0B8B-7456-DE42-A9FD-F16B62D1A884}" type="pres">
      <dgm:prSet presAssocID="{A0F467DD-FA83-4689-BD38-94FD3CB1A0CE}" presName="node" presStyleLbl="node1" presStyleIdx="12" presStyleCnt="17">
        <dgm:presLayoutVars>
          <dgm:bulletEnabled val="1"/>
        </dgm:presLayoutVars>
      </dgm:prSet>
      <dgm:spPr/>
    </dgm:pt>
    <dgm:pt modelId="{02B931EA-D9DF-B746-AD3E-FA07AA90ED47}" type="pres">
      <dgm:prSet presAssocID="{BEE0F37B-044B-40A9-80F3-936F125AEF38}" presName="sibTrans" presStyleCnt="0"/>
      <dgm:spPr/>
    </dgm:pt>
    <dgm:pt modelId="{2C5B23AE-9C47-D143-9970-F1F3EEA7B83F}" type="pres">
      <dgm:prSet presAssocID="{9F93D053-DB5B-433F-8F35-F7A27F0BE63E}" presName="node" presStyleLbl="node1" presStyleIdx="13" presStyleCnt="17">
        <dgm:presLayoutVars>
          <dgm:bulletEnabled val="1"/>
        </dgm:presLayoutVars>
      </dgm:prSet>
      <dgm:spPr/>
    </dgm:pt>
    <dgm:pt modelId="{AC35C302-95A7-324B-9F73-6D27BD2A2A71}" type="pres">
      <dgm:prSet presAssocID="{6AB04A5E-3078-495A-AAFC-48F6B1AD6D65}" presName="sibTrans" presStyleCnt="0"/>
      <dgm:spPr/>
    </dgm:pt>
    <dgm:pt modelId="{96A73F11-B914-D14C-8312-8A862391CF5F}" type="pres">
      <dgm:prSet presAssocID="{4C195D5C-31B6-4F1D-9D26-0F4D6577E189}" presName="node" presStyleLbl="node1" presStyleIdx="14" presStyleCnt="17">
        <dgm:presLayoutVars>
          <dgm:bulletEnabled val="1"/>
        </dgm:presLayoutVars>
      </dgm:prSet>
      <dgm:spPr/>
    </dgm:pt>
    <dgm:pt modelId="{D4AE79A1-15C6-134C-B8E7-C5D112533B7B}" type="pres">
      <dgm:prSet presAssocID="{A2EF6D32-939C-4B5F-93CF-B43F46E64DF6}" presName="sibTrans" presStyleCnt="0"/>
      <dgm:spPr/>
    </dgm:pt>
    <dgm:pt modelId="{6BD2D733-5527-494C-BC8E-B465E9164B93}" type="pres">
      <dgm:prSet presAssocID="{40329EEF-0EC0-42DD-B0F4-A9475940B00B}" presName="node" presStyleLbl="node1" presStyleIdx="15" presStyleCnt="17">
        <dgm:presLayoutVars>
          <dgm:bulletEnabled val="1"/>
        </dgm:presLayoutVars>
      </dgm:prSet>
      <dgm:spPr/>
    </dgm:pt>
    <dgm:pt modelId="{EC1519B1-679A-8241-85C1-543D5A8ACAC5}" type="pres">
      <dgm:prSet presAssocID="{D8D3D392-09BB-4BDC-8E97-4E854605B5EB}" presName="sibTrans" presStyleCnt="0"/>
      <dgm:spPr/>
    </dgm:pt>
    <dgm:pt modelId="{FA792414-604F-8645-882C-0B720AC1D691}" type="pres">
      <dgm:prSet presAssocID="{FF0070B0-D2A5-47B1-9B8D-22E92C3AB7C1}" presName="node" presStyleLbl="node1" presStyleIdx="16" presStyleCnt="17">
        <dgm:presLayoutVars>
          <dgm:bulletEnabled val="1"/>
        </dgm:presLayoutVars>
      </dgm:prSet>
      <dgm:spPr/>
    </dgm:pt>
  </dgm:ptLst>
  <dgm:cxnLst>
    <dgm:cxn modelId="{27A14C00-619B-944B-8A13-2DF87AFC1947}" type="presOf" srcId="{CCB6FD3E-6936-47EE-AF0F-50177E21E764}" destId="{8B28CE28-44B8-734F-B47F-3BE97B81D1DE}" srcOrd="0" destOrd="0" presId="urn:microsoft.com/office/officeart/2005/8/layout/default"/>
    <dgm:cxn modelId="{D1B2E905-39BA-0340-9869-40397ADF0442}" type="presOf" srcId="{E1F24210-AF35-47B5-9D8E-89594B770C78}" destId="{EE0A6FC0-C7BA-B240-A1D0-310FD5999612}" srcOrd="0" destOrd="0" presId="urn:microsoft.com/office/officeart/2005/8/layout/default"/>
    <dgm:cxn modelId="{8F9A6508-A981-462E-9C4E-BB089B31B07E}" srcId="{1F615099-C49D-4851-86A7-0C7A7309CB1A}" destId="{DFA77561-9203-46C1-A5D7-8C5705B30E08}" srcOrd="9" destOrd="0" parTransId="{C10D3572-3567-4B4C-B964-E1C66FC72556}" sibTransId="{2F9FBFD0-51F5-44CD-8B1F-5A737C709D3D}"/>
    <dgm:cxn modelId="{DB5CB30E-34AE-4B0E-B0F7-1A21E0CD91B6}" srcId="{1F615099-C49D-4851-86A7-0C7A7309CB1A}" destId="{4C195D5C-31B6-4F1D-9D26-0F4D6577E189}" srcOrd="14" destOrd="0" parTransId="{FE051134-9C2D-409A-8CC3-EDBD9AD81BA7}" sibTransId="{A2EF6D32-939C-4B5F-93CF-B43F46E64DF6}"/>
    <dgm:cxn modelId="{804C5111-AB07-49B4-9E68-4BE086D827B8}" srcId="{1F615099-C49D-4851-86A7-0C7A7309CB1A}" destId="{F28B484F-5FF8-44E4-AD72-49514BF7235A}" srcOrd="10" destOrd="0" parTransId="{654902D1-D9C3-436A-9CE3-FD0B1B569BDC}" sibTransId="{484B7339-529D-4BDF-8240-40E31223B0BC}"/>
    <dgm:cxn modelId="{F091E917-92E5-B544-A9F5-03A12AF51AB5}" type="presOf" srcId="{2317A4FD-2762-446D-BB1B-C303C7F74839}" destId="{6DC8D8F6-5207-C34E-84CF-6ED1EA4D692D}" srcOrd="0" destOrd="0" presId="urn:microsoft.com/office/officeart/2005/8/layout/default"/>
    <dgm:cxn modelId="{B4172D19-589E-7C4A-94F6-12B45BB3963D}" type="presOf" srcId="{F28B484F-5FF8-44E4-AD72-49514BF7235A}" destId="{9282967F-62F7-D648-B703-64FA2C21AD51}" srcOrd="0" destOrd="0" presId="urn:microsoft.com/office/officeart/2005/8/layout/default"/>
    <dgm:cxn modelId="{46B5BC24-ED12-4700-9E7F-00CA98DDF6D4}" srcId="{1F615099-C49D-4851-86A7-0C7A7309CB1A}" destId="{94A3DE3A-FB1D-41AF-987C-2E02E4174CB4}" srcOrd="6" destOrd="0" parTransId="{0605A20A-6E23-4C09-A11A-9E9F2E38E01E}" sibTransId="{0EE61CDA-5E7A-4AB1-9446-CFD28B1728A7}"/>
    <dgm:cxn modelId="{46189129-8123-794C-B9C9-1482A2C98806}" type="presOf" srcId="{40329EEF-0EC0-42DD-B0F4-A9475940B00B}" destId="{6BD2D733-5527-494C-BC8E-B465E9164B93}" srcOrd="0" destOrd="0" presId="urn:microsoft.com/office/officeart/2005/8/layout/default"/>
    <dgm:cxn modelId="{E05C9B32-0BD5-6843-B4C5-76E1C128DC2B}" type="presOf" srcId="{C4004960-2D4A-4F99-AF96-8310A99A0B69}" destId="{72172458-5508-2447-9CBE-EE6306E4AE5B}" srcOrd="0" destOrd="0" presId="urn:microsoft.com/office/officeart/2005/8/layout/default"/>
    <dgm:cxn modelId="{8B01D637-A663-4A64-A978-0F41AE40E33D}" srcId="{1F615099-C49D-4851-86A7-0C7A7309CB1A}" destId="{C4004960-2D4A-4F99-AF96-8310A99A0B69}" srcOrd="1" destOrd="0" parTransId="{4B751118-15FE-4F67-8D3C-83ACB16BB01A}" sibTransId="{FFF79B53-355B-4775-A20C-A496484DB07D}"/>
    <dgm:cxn modelId="{17D2693D-7210-46B5-98BC-C4DEF6A52059}" srcId="{1F615099-C49D-4851-86A7-0C7A7309CB1A}" destId="{F7B5C3C0-D4C9-4FAC-AD58-C2E4F7F5F086}" srcOrd="5" destOrd="0" parTransId="{D69D9F89-493B-4A4A-A3ED-D39D03DB3816}" sibTransId="{4E4B719E-45C7-421B-9D44-A133CAA29AF8}"/>
    <dgm:cxn modelId="{63E7024D-4481-4951-BB04-6D7D31D2E57E}" srcId="{1F615099-C49D-4851-86A7-0C7A7309CB1A}" destId="{EEC7929A-B0E1-4F43-A8DE-BBFD8623A444}" srcOrd="11" destOrd="0" parTransId="{3071C5A1-AEE6-419C-959E-FDEA25DEA3E4}" sibTransId="{63863555-F838-4FE2-8F5E-98373C37F665}"/>
    <dgm:cxn modelId="{0163DC4E-1869-FB41-9D5C-C06A8D067313}" type="presOf" srcId="{F7B5C3C0-D4C9-4FAC-AD58-C2E4F7F5F086}" destId="{2817BC00-F581-564D-A801-727ED113C582}" srcOrd="0" destOrd="0" presId="urn:microsoft.com/office/officeart/2005/8/layout/default"/>
    <dgm:cxn modelId="{8750EA52-EF2A-4159-9F6C-94E09709309A}" srcId="{1F615099-C49D-4851-86A7-0C7A7309CB1A}" destId="{9F93D053-DB5B-433F-8F35-F7A27F0BE63E}" srcOrd="13" destOrd="0" parTransId="{9671CA64-2923-4871-8ABD-3C442E38D9B8}" sibTransId="{6AB04A5E-3078-495A-AAFC-48F6B1AD6D65}"/>
    <dgm:cxn modelId="{9CA9C758-8CDA-4804-AC88-0905C65E0E7B}" srcId="{1F615099-C49D-4851-86A7-0C7A7309CB1A}" destId="{0D8349C6-B9B9-4512-92F8-D88072D236FD}" srcOrd="7" destOrd="0" parTransId="{FE67DC26-17F7-4D15-A92B-3D7026B5C45D}" sibTransId="{6EA0FFE3-ED66-4994-AF9B-071DAAAA6CFB}"/>
    <dgm:cxn modelId="{EE42EA5B-EB81-2F4E-9B1C-9281FC79BA73}" type="presOf" srcId="{DF9F1304-02C2-4B79-A446-6EB9A85D00A1}" destId="{3E72A9FB-DACF-7445-9CFD-873D534F121E}" srcOrd="0" destOrd="0" presId="urn:microsoft.com/office/officeart/2005/8/layout/default"/>
    <dgm:cxn modelId="{37378A5D-5C43-9F42-AFEC-2C124D48A6B2}" type="presOf" srcId="{9F93D053-DB5B-433F-8F35-F7A27F0BE63E}" destId="{2C5B23AE-9C47-D143-9970-F1F3EEA7B83F}" srcOrd="0" destOrd="0" presId="urn:microsoft.com/office/officeart/2005/8/layout/default"/>
    <dgm:cxn modelId="{6626A463-833A-774D-B6E2-84F77E5AE513}" type="presOf" srcId="{94A3DE3A-FB1D-41AF-987C-2E02E4174CB4}" destId="{4EAFE0B7-D541-7B40-A432-D30E15DA6B5B}" srcOrd="0" destOrd="0" presId="urn:microsoft.com/office/officeart/2005/8/layout/default"/>
    <dgm:cxn modelId="{D5BBDF6B-64DA-E24F-889E-830CBCEC6DB3}" type="presOf" srcId="{0D8349C6-B9B9-4512-92F8-D88072D236FD}" destId="{C719D4F5-D2DC-5048-BF17-C190FBF72108}" srcOrd="0" destOrd="0" presId="urn:microsoft.com/office/officeart/2005/8/layout/default"/>
    <dgm:cxn modelId="{D8D12177-F3D3-448C-9FB9-161DFD812F65}" srcId="{1F615099-C49D-4851-86A7-0C7A7309CB1A}" destId="{E1F24210-AF35-47B5-9D8E-89594B770C78}" srcOrd="0" destOrd="0" parTransId="{B8C47846-F247-48F0-94B2-099DD900435B}" sibTransId="{1ED937EE-2B3D-4A11-8D15-510157969F5E}"/>
    <dgm:cxn modelId="{6FF4427A-1815-164B-A9F1-175FBFC3DE73}" type="presOf" srcId="{F43B638B-CBE2-43AB-B195-6660286A3CB0}" destId="{47F9B76C-E60C-E547-87A1-BD0E20F871AB}" srcOrd="0" destOrd="0" presId="urn:microsoft.com/office/officeart/2005/8/layout/default"/>
    <dgm:cxn modelId="{C2834B7A-2138-F74B-AE01-EEF1BCFEA20A}" type="presOf" srcId="{DFA77561-9203-46C1-A5D7-8C5705B30E08}" destId="{9CEFF45A-022C-7F4E-9EF9-B7E31FBC5364}" srcOrd="0" destOrd="0" presId="urn:microsoft.com/office/officeart/2005/8/layout/default"/>
    <dgm:cxn modelId="{E8CF1580-868F-4711-B4EE-5DFF250E08D8}" srcId="{1F615099-C49D-4851-86A7-0C7A7309CB1A}" destId="{DF9F1304-02C2-4B79-A446-6EB9A85D00A1}" srcOrd="4" destOrd="0" parTransId="{9A90BAA7-28F7-41C3-B86A-1C477E4217BE}" sibTransId="{22F438A1-7C0A-4B3A-84BD-1C8841DBB279}"/>
    <dgm:cxn modelId="{9584E588-B235-4135-9E58-C0D2A2ABFFA6}" srcId="{1F615099-C49D-4851-86A7-0C7A7309CB1A}" destId="{F43B638B-CBE2-43AB-B195-6660286A3CB0}" srcOrd="8" destOrd="0" parTransId="{1EBE83AB-3C10-4BBB-A985-4A1B614862CD}" sibTransId="{0B3A680D-4F8D-480E-BE44-6FBDF1797660}"/>
    <dgm:cxn modelId="{B0BB158C-33FB-44D7-8CFB-D10D9DF23C92}" srcId="{1F615099-C49D-4851-86A7-0C7A7309CB1A}" destId="{40329EEF-0EC0-42DD-B0F4-A9475940B00B}" srcOrd="15" destOrd="0" parTransId="{CF43AD68-A88B-44E5-AAD2-AC57264282E4}" sibTransId="{D8D3D392-09BB-4BDC-8E97-4E854605B5EB}"/>
    <dgm:cxn modelId="{5700208F-F925-B941-BCC8-BA1FCF38FE0A}" type="presOf" srcId="{1F615099-C49D-4851-86A7-0C7A7309CB1A}" destId="{AADA8C58-F363-2847-8C4A-1E3A8A257E63}" srcOrd="0" destOrd="0" presId="urn:microsoft.com/office/officeart/2005/8/layout/default"/>
    <dgm:cxn modelId="{C276708F-F595-4448-B61B-ED149152B6B9}" srcId="{1F615099-C49D-4851-86A7-0C7A7309CB1A}" destId="{CCB6FD3E-6936-47EE-AF0F-50177E21E764}" srcOrd="2" destOrd="0" parTransId="{D7565CB4-8BD9-42CE-B4E4-BA7F43194DB8}" sibTransId="{E3517EF8-921E-43B6-B6F7-EE75432C3184}"/>
    <dgm:cxn modelId="{4D02C196-826E-AF46-95A8-D9EE4D86F1B2}" type="presOf" srcId="{EEC7929A-B0E1-4F43-A8DE-BBFD8623A444}" destId="{657834B3-5BA9-DA4A-A26B-2C0F75142E74}" srcOrd="0" destOrd="0" presId="urn:microsoft.com/office/officeart/2005/8/layout/default"/>
    <dgm:cxn modelId="{F039FD9C-B729-254F-8C7B-44CF9DA7B067}" type="presOf" srcId="{4C195D5C-31B6-4F1D-9D26-0F4D6577E189}" destId="{96A73F11-B914-D14C-8312-8A862391CF5F}" srcOrd="0" destOrd="0" presId="urn:microsoft.com/office/officeart/2005/8/layout/default"/>
    <dgm:cxn modelId="{9D9A5BAC-E629-44C7-B668-396C55A31448}" srcId="{1F615099-C49D-4851-86A7-0C7A7309CB1A}" destId="{FF0070B0-D2A5-47B1-9B8D-22E92C3AB7C1}" srcOrd="16" destOrd="0" parTransId="{460DF2E3-9D04-4237-AFA2-405305E3576D}" sibTransId="{91F425F2-76D2-4DF4-99C3-EDED5FD471E3}"/>
    <dgm:cxn modelId="{0E5A3AC1-D91E-45AD-A004-18463BBD7B36}" srcId="{1F615099-C49D-4851-86A7-0C7A7309CB1A}" destId="{2317A4FD-2762-446D-BB1B-C303C7F74839}" srcOrd="3" destOrd="0" parTransId="{FE7EFDDC-C0B0-49A7-9258-06AA1FF9E7D7}" sibTransId="{080F81BE-E3A2-4E33-9421-CD3A5B36738F}"/>
    <dgm:cxn modelId="{2B19C0D1-D98C-4141-BA70-3804E1941294}" type="presOf" srcId="{FF0070B0-D2A5-47B1-9B8D-22E92C3AB7C1}" destId="{FA792414-604F-8645-882C-0B720AC1D691}" srcOrd="0" destOrd="0" presId="urn:microsoft.com/office/officeart/2005/8/layout/default"/>
    <dgm:cxn modelId="{78D5A4DD-2DAD-4506-AA9D-1CA459028CFC}" srcId="{1F615099-C49D-4851-86A7-0C7A7309CB1A}" destId="{A0F467DD-FA83-4689-BD38-94FD3CB1A0CE}" srcOrd="12" destOrd="0" parTransId="{9CBA348F-C528-4E78-A1F4-F80B6C30168A}" sibTransId="{BEE0F37B-044B-40A9-80F3-936F125AEF38}"/>
    <dgm:cxn modelId="{2CD545EE-4DFB-144A-81BB-2EB2715DFCE2}" type="presOf" srcId="{A0F467DD-FA83-4689-BD38-94FD3CB1A0CE}" destId="{45FF0B8B-7456-DE42-A9FD-F16B62D1A884}" srcOrd="0" destOrd="0" presId="urn:microsoft.com/office/officeart/2005/8/layout/default"/>
    <dgm:cxn modelId="{EB64E6F3-764A-4344-A627-BFAB1409D19B}" type="presParOf" srcId="{AADA8C58-F363-2847-8C4A-1E3A8A257E63}" destId="{EE0A6FC0-C7BA-B240-A1D0-310FD5999612}" srcOrd="0" destOrd="0" presId="urn:microsoft.com/office/officeart/2005/8/layout/default"/>
    <dgm:cxn modelId="{BDD84EF3-1A3F-5744-9316-96EA13F30778}" type="presParOf" srcId="{AADA8C58-F363-2847-8C4A-1E3A8A257E63}" destId="{1A34879C-2387-E24E-BC05-0289C46129AD}" srcOrd="1" destOrd="0" presId="urn:microsoft.com/office/officeart/2005/8/layout/default"/>
    <dgm:cxn modelId="{57F12429-34FD-834F-AE29-8756E9BB03C0}" type="presParOf" srcId="{AADA8C58-F363-2847-8C4A-1E3A8A257E63}" destId="{72172458-5508-2447-9CBE-EE6306E4AE5B}" srcOrd="2" destOrd="0" presId="urn:microsoft.com/office/officeart/2005/8/layout/default"/>
    <dgm:cxn modelId="{A3F91EAC-8C53-9B43-9DF9-1183C767D3A1}" type="presParOf" srcId="{AADA8C58-F363-2847-8C4A-1E3A8A257E63}" destId="{DCAAECD1-E225-014D-B8BF-CD6B43800BE7}" srcOrd="3" destOrd="0" presId="urn:microsoft.com/office/officeart/2005/8/layout/default"/>
    <dgm:cxn modelId="{61E2ED7D-8562-E149-906C-0F8D61478D6D}" type="presParOf" srcId="{AADA8C58-F363-2847-8C4A-1E3A8A257E63}" destId="{8B28CE28-44B8-734F-B47F-3BE97B81D1DE}" srcOrd="4" destOrd="0" presId="urn:microsoft.com/office/officeart/2005/8/layout/default"/>
    <dgm:cxn modelId="{8629D8E7-E521-7A42-82A8-13F155BFC872}" type="presParOf" srcId="{AADA8C58-F363-2847-8C4A-1E3A8A257E63}" destId="{FC45E96E-9460-F549-B20B-F4C957318FA4}" srcOrd="5" destOrd="0" presId="urn:microsoft.com/office/officeart/2005/8/layout/default"/>
    <dgm:cxn modelId="{481E8E43-00E8-CB4F-83F3-1FE4124B521D}" type="presParOf" srcId="{AADA8C58-F363-2847-8C4A-1E3A8A257E63}" destId="{6DC8D8F6-5207-C34E-84CF-6ED1EA4D692D}" srcOrd="6" destOrd="0" presId="urn:microsoft.com/office/officeart/2005/8/layout/default"/>
    <dgm:cxn modelId="{E0DC34BE-3E4B-0B43-8EB0-134B39968F6E}" type="presParOf" srcId="{AADA8C58-F363-2847-8C4A-1E3A8A257E63}" destId="{9D2BA63C-C171-5442-A268-8C70098A3B71}" srcOrd="7" destOrd="0" presId="urn:microsoft.com/office/officeart/2005/8/layout/default"/>
    <dgm:cxn modelId="{374EA49C-1A83-514F-91E8-A2CE3B532D0B}" type="presParOf" srcId="{AADA8C58-F363-2847-8C4A-1E3A8A257E63}" destId="{3E72A9FB-DACF-7445-9CFD-873D534F121E}" srcOrd="8" destOrd="0" presId="urn:microsoft.com/office/officeart/2005/8/layout/default"/>
    <dgm:cxn modelId="{A8E84778-CA64-804B-8778-3377E9AFF8A9}" type="presParOf" srcId="{AADA8C58-F363-2847-8C4A-1E3A8A257E63}" destId="{595A5CAA-DE1D-F14E-A594-875A719F6096}" srcOrd="9" destOrd="0" presId="urn:microsoft.com/office/officeart/2005/8/layout/default"/>
    <dgm:cxn modelId="{B7EBDAC5-1C55-174C-B030-43EF32D119EC}" type="presParOf" srcId="{AADA8C58-F363-2847-8C4A-1E3A8A257E63}" destId="{2817BC00-F581-564D-A801-727ED113C582}" srcOrd="10" destOrd="0" presId="urn:microsoft.com/office/officeart/2005/8/layout/default"/>
    <dgm:cxn modelId="{0A75ACEC-58A1-924A-AD34-A6017B12F24D}" type="presParOf" srcId="{AADA8C58-F363-2847-8C4A-1E3A8A257E63}" destId="{0683AB02-2C77-AF45-A50A-B8AA75310387}" srcOrd="11" destOrd="0" presId="urn:microsoft.com/office/officeart/2005/8/layout/default"/>
    <dgm:cxn modelId="{387BE15C-F05E-1142-8E1D-3A3610CBAB6B}" type="presParOf" srcId="{AADA8C58-F363-2847-8C4A-1E3A8A257E63}" destId="{4EAFE0B7-D541-7B40-A432-D30E15DA6B5B}" srcOrd="12" destOrd="0" presId="urn:microsoft.com/office/officeart/2005/8/layout/default"/>
    <dgm:cxn modelId="{DF3BC2DD-B19F-0444-B6FB-AC3CE003B8EB}" type="presParOf" srcId="{AADA8C58-F363-2847-8C4A-1E3A8A257E63}" destId="{57418943-C4FF-A442-9F2A-20373317E3E5}" srcOrd="13" destOrd="0" presId="urn:microsoft.com/office/officeart/2005/8/layout/default"/>
    <dgm:cxn modelId="{39AFA876-2BF3-4D4F-8F4B-496CBD9D5E64}" type="presParOf" srcId="{AADA8C58-F363-2847-8C4A-1E3A8A257E63}" destId="{C719D4F5-D2DC-5048-BF17-C190FBF72108}" srcOrd="14" destOrd="0" presId="urn:microsoft.com/office/officeart/2005/8/layout/default"/>
    <dgm:cxn modelId="{C7FBB9ED-146A-7E46-9C50-4007885C82A8}" type="presParOf" srcId="{AADA8C58-F363-2847-8C4A-1E3A8A257E63}" destId="{B5831C95-9A70-164D-9DD9-8A45B7FE2C32}" srcOrd="15" destOrd="0" presId="urn:microsoft.com/office/officeart/2005/8/layout/default"/>
    <dgm:cxn modelId="{3A3B78BA-A7E1-5E4C-B1E7-B2E5AD800BE7}" type="presParOf" srcId="{AADA8C58-F363-2847-8C4A-1E3A8A257E63}" destId="{47F9B76C-E60C-E547-87A1-BD0E20F871AB}" srcOrd="16" destOrd="0" presId="urn:microsoft.com/office/officeart/2005/8/layout/default"/>
    <dgm:cxn modelId="{C2B645A4-CACC-AF40-B967-B32375D744A8}" type="presParOf" srcId="{AADA8C58-F363-2847-8C4A-1E3A8A257E63}" destId="{252D27BB-2EAF-8242-A23F-A9EEAA2411A3}" srcOrd="17" destOrd="0" presId="urn:microsoft.com/office/officeart/2005/8/layout/default"/>
    <dgm:cxn modelId="{7544EF44-FC03-5B43-9B34-EF71EC4CF727}" type="presParOf" srcId="{AADA8C58-F363-2847-8C4A-1E3A8A257E63}" destId="{9CEFF45A-022C-7F4E-9EF9-B7E31FBC5364}" srcOrd="18" destOrd="0" presId="urn:microsoft.com/office/officeart/2005/8/layout/default"/>
    <dgm:cxn modelId="{415215D9-96E9-814D-9BEE-8FD4790B4974}" type="presParOf" srcId="{AADA8C58-F363-2847-8C4A-1E3A8A257E63}" destId="{81B41017-AD76-2540-B281-DC0D0DB1EE41}" srcOrd="19" destOrd="0" presId="urn:microsoft.com/office/officeart/2005/8/layout/default"/>
    <dgm:cxn modelId="{D6881761-745A-3B4E-A2CC-316E1E8A6143}" type="presParOf" srcId="{AADA8C58-F363-2847-8C4A-1E3A8A257E63}" destId="{9282967F-62F7-D648-B703-64FA2C21AD51}" srcOrd="20" destOrd="0" presId="urn:microsoft.com/office/officeart/2005/8/layout/default"/>
    <dgm:cxn modelId="{12EB3DF6-CBC8-AF45-810C-CCAE60D364C3}" type="presParOf" srcId="{AADA8C58-F363-2847-8C4A-1E3A8A257E63}" destId="{41BAD160-F7BB-ED42-9188-C1972403CE01}" srcOrd="21" destOrd="0" presId="urn:microsoft.com/office/officeart/2005/8/layout/default"/>
    <dgm:cxn modelId="{046F7116-870A-E343-B522-BF33E72F283A}" type="presParOf" srcId="{AADA8C58-F363-2847-8C4A-1E3A8A257E63}" destId="{657834B3-5BA9-DA4A-A26B-2C0F75142E74}" srcOrd="22" destOrd="0" presId="urn:microsoft.com/office/officeart/2005/8/layout/default"/>
    <dgm:cxn modelId="{B9974F7E-BBB8-FD44-8BFB-E0640BFA5371}" type="presParOf" srcId="{AADA8C58-F363-2847-8C4A-1E3A8A257E63}" destId="{31D6D4F8-D158-B74A-AC0D-9440345648D2}" srcOrd="23" destOrd="0" presId="urn:microsoft.com/office/officeart/2005/8/layout/default"/>
    <dgm:cxn modelId="{DCF61D42-0FF4-BB4B-AB13-62A3AFC5E60C}" type="presParOf" srcId="{AADA8C58-F363-2847-8C4A-1E3A8A257E63}" destId="{45FF0B8B-7456-DE42-A9FD-F16B62D1A884}" srcOrd="24" destOrd="0" presId="urn:microsoft.com/office/officeart/2005/8/layout/default"/>
    <dgm:cxn modelId="{4448B46A-B626-124F-B9D3-416AFEBEF877}" type="presParOf" srcId="{AADA8C58-F363-2847-8C4A-1E3A8A257E63}" destId="{02B931EA-D9DF-B746-AD3E-FA07AA90ED47}" srcOrd="25" destOrd="0" presId="urn:microsoft.com/office/officeart/2005/8/layout/default"/>
    <dgm:cxn modelId="{95F4B029-1655-DE40-9323-A40FD7F05374}" type="presParOf" srcId="{AADA8C58-F363-2847-8C4A-1E3A8A257E63}" destId="{2C5B23AE-9C47-D143-9970-F1F3EEA7B83F}" srcOrd="26" destOrd="0" presId="urn:microsoft.com/office/officeart/2005/8/layout/default"/>
    <dgm:cxn modelId="{B165A8B1-8C2E-9148-9305-C60842D0C98B}" type="presParOf" srcId="{AADA8C58-F363-2847-8C4A-1E3A8A257E63}" destId="{AC35C302-95A7-324B-9F73-6D27BD2A2A71}" srcOrd="27" destOrd="0" presId="urn:microsoft.com/office/officeart/2005/8/layout/default"/>
    <dgm:cxn modelId="{87496669-7191-7447-80BF-82258EF47D43}" type="presParOf" srcId="{AADA8C58-F363-2847-8C4A-1E3A8A257E63}" destId="{96A73F11-B914-D14C-8312-8A862391CF5F}" srcOrd="28" destOrd="0" presId="urn:microsoft.com/office/officeart/2005/8/layout/default"/>
    <dgm:cxn modelId="{9E4191D2-59D5-624C-8744-1579910AEC36}" type="presParOf" srcId="{AADA8C58-F363-2847-8C4A-1E3A8A257E63}" destId="{D4AE79A1-15C6-134C-B8E7-C5D112533B7B}" srcOrd="29" destOrd="0" presId="urn:microsoft.com/office/officeart/2005/8/layout/default"/>
    <dgm:cxn modelId="{25EFCFAD-54E0-E14B-AA35-F2937BC047A6}" type="presParOf" srcId="{AADA8C58-F363-2847-8C4A-1E3A8A257E63}" destId="{6BD2D733-5527-494C-BC8E-B465E9164B93}" srcOrd="30" destOrd="0" presId="urn:microsoft.com/office/officeart/2005/8/layout/default"/>
    <dgm:cxn modelId="{F95FE54A-CC86-C44C-920A-DFEEE0122AD0}" type="presParOf" srcId="{AADA8C58-F363-2847-8C4A-1E3A8A257E63}" destId="{EC1519B1-679A-8241-85C1-543D5A8ACAC5}" srcOrd="31" destOrd="0" presId="urn:microsoft.com/office/officeart/2005/8/layout/default"/>
    <dgm:cxn modelId="{FFDA6EB5-FA65-3046-B999-BEAD94B2A9EB}" type="presParOf" srcId="{AADA8C58-F363-2847-8C4A-1E3A8A257E63}" destId="{FA792414-604F-8645-882C-0B720AC1D691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DA6AAE-5716-44AA-AD44-94944E7D0E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41EA78-3A37-40C3-9469-8CEB02BA9FAB}">
      <dgm:prSet/>
      <dgm:spPr/>
      <dgm:t>
        <a:bodyPr/>
        <a:lstStyle/>
        <a:p>
          <a:r>
            <a:rPr lang="en-US"/>
            <a:t>DATABASE REQUIREMENTS PHASE</a:t>
          </a:r>
        </a:p>
      </dgm:t>
    </dgm:pt>
    <dgm:pt modelId="{F31EF6DB-0A77-49D1-BC21-8A93F0C40DA3}" type="parTrans" cxnId="{E435A9D0-65DB-4D3C-9AD9-E0EC1016869E}">
      <dgm:prSet/>
      <dgm:spPr/>
      <dgm:t>
        <a:bodyPr/>
        <a:lstStyle/>
        <a:p>
          <a:endParaRPr lang="en-US"/>
        </a:p>
      </dgm:t>
    </dgm:pt>
    <dgm:pt modelId="{106F30CC-8A24-4337-922E-65E7281352B7}" type="sibTrans" cxnId="{E435A9D0-65DB-4D3C-9AD9-E0EC1016869E}">
      <dgm:prSet/>
      <dgm:spPr/>
      <dgm:t>
        <a:bodyPr/>
        <a:lstStyle/>
        <a:p>
          <a:endParaRPr lang="en-US"/>
        </a:p>
      </dgm:t>
    </dgm:pt>
    <dgm:pt modelId="{E00ACDD3-B024-4EA7-BC70-4FA2E6CF3074}">
      <dgm:prSet/>
      <dgm:spPr/>
      <dgm:t>
        <a:bodyPr/>
        <a:lstStyle/>
        <a:p>
          <a:r>
            <a:rPr lang="en-US"/>
            <a:t>CONCEPTUAL DATA MODELING PHASE</a:t>
          </a:r>
        </a:p>
      </dgm:t>
    </dgm:pt>
    <dgm:pt modelId="{CB114E70-79D5-4B4C-9130-F70374D4BC40}" type="parTrans" cxnId="{40167F3F-FC86-4934-803E-B84B872FB110}">
      <dgm:prSet/>
      <dgm:spPr/>
      <dgm:t>
        <a:bodyPr/>
        <a:lstStyle/>
        <a:p>
          <a:endParaRPr lang="en-US"/>
        </a:p>
      </dgm:t>
    </dgm:pt>
    <dgm:pt modelId="{5FD26A03-FB9B-4BDB-BBEA-9E9AE551218F}" type="sibTrans" cxnId="{40167F3F-FC86-4934-803E-B84B872FB110}">
      <dgm:prSet/>
      <dgm:spPr/>
      <dgm:t>
        <a:bodyPr/>
        <a:lstStyle/>
        <a:p>
          <a:endParaRPr lang="en-US"/>
        </a:p>
      </dgm:t>
    </dgm:pt>
    <dgm:pt modelId="{5AA0A729-BB9C-4138-A99B-B7A069F73024}">
      <dgm:prSet/>
      <dgm:spPr/>
      <dgm:t>
        <a:bodyPr/>
        <a:lstStyle/>
        <a:p>
          <a:r>
            <a:rPr lang="en-US"/>
            <a:t>LOGICAL DATABASE DESIGN</a:t>
          </a:r>
        </a:p>
      </dgm:t>
    </dgm:pt>
    <dgm:pt modelId="{78EE0FDE-30DF-4D7A-A296-2F2FE1E7B824}" type="parTrans" cxnId="{CC1CD48E-814C-459F-929B-F80470E8CA8F}">
      <dgm:prSet/>
      <dgm:spPr/>
      <dgm:t>
        <a:bodyPr/>
        <a:lstStyle/>
        <a:p>
          <a:endParaRPr lang="en-US"/>
        </a:p>
      </dgm:t>
    </dgm:pt>
    <dgm:pt modelId="{37A675BB-7D08-4C0B-939A-9AD16FBD00F0}" type="sibTrans" cxnId="{CC1CD48E-814C-459F-929B-F80470E8CA8F}">
      <dgm:prSet/>
      <dgm:spPr/>
      <dgm:t>
        <a:bodyPr/>
        <a:lstStyle/>
        <a:p>
          <a:endParaRPr lang="en-US"/>
        </a:p>
      </dgm:t>
    </dgm:pt>
    <dgm:pt modelId="{BFC9F131-6E5B-4769-9CAD-00C8CB6C21DB}">
      <dgm:prSet/>
      <dgm:spPr/>
      <dgm:t>
        <a:bodyPr/>
        <a:lstStyle/>
        <a:p>
          <a:r>
            <a:rPr lang="en-US"/>
            <a:t>PHYSICAL DATABASE DESIGN</a:t>
          </a:r>
        </a:p>
      </dgm:t>
    </dgm:pt>
    <dgm:pt modelId="{7C077C38-9FF2-4D0F-8313-BFBF5FE047D1}" type="parTrans" cxnId="{A0AE1C55-B675-4930-A696-44BF66D5A790}">
      <dgm:prSet/>
      <dgm:spPr/>
      <dgm:t>
        <a:bodyPr/>
        <a:lstStyle/>
        <a:p>
          <a:endParaRPr lang="en-US"/>
        </a:p>
      </dgm:t>
    </dgm:pt>
    <dgm:pt modelId="{4E546B9C-F45C-4CF9-852F-FEBCC1B0F377}" type="sibTrans" cxnId="{A0AE1C55-B675-4930-A696-44BF66D5A790}">
      <dgm:prSet/>
      <dgm:spPr/>
      <dgm:t>
        <a:bodyPr/>
        <a:lstStyle/>
        <a:p>
          <a:endParaRPr lang="en-US"/>
        </a:p>
      </dgm:t>
    </dgm:pt>
    <dgm:pt modelId="{52440AFC-E59D-E442-BEE1-BAD9B35047F2}" type="pres">
      <dgm:prSet presAssocID="{5EDA6AAE-5716-44AA-AD44-94944E7D0E55}" presName="linear" presStyleCnt="0">
        <dgm:presLayoutVars>
          <dgm:animLvl val="lvl"/>
          <dgm:resizeHandles val="exact"/>
        </dgm:presLayoutVars>
      </dgm:prSet>
      <dgm:spPr/>
    </dgm:pt>
    <dgm:pt modelId="{E14EF901-B097-9A45-BC7A-E1E180E570ED}" type="pres">
      <dgm:prSet presAssocID="{A041EA78-3A37-40C3-9469-8CEB02BA9F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E1E705-1185-A44D-9C9D-05F00C901826}" type="pres">
      <dgm:prSet presAssocID="{106F30CC-8A24-4337-922E-65E7281352B7}" presName="spacer" presStyleCnt="0"/>
      <dgm:spPr/>
    </dgm:pt>
    <dgm:pt modelId="{DB89BC30-E2AA-3F4D-9AF0-FF00ADAE24EC}" type="pres">
      <dgm:prSet presAssocID="{E00ACDD3-B024-4EA7-BC70-4FA2E6CF30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527CA8-1F8B-E747-9CFA-14A89C19EA5A}" type="pres">
      <dgm:prSet presAssocID="{5FD26A03-FB9B-4BDB-BBEA-9E9AE551218F}" presName="spacer" presStyleCnt="0"/>
      <dgm:spPr/>
    </dgm:pt>
    <dgm:pt modelId="{E77CA5D3-A400-5C48-85B4-A08593906467}" type="pres">
      <dgm:prSet presAssocID="{5AA0A729-BB9C-4138-A99B-B7A069F730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2A0C57-EDC5-DD47-AF3A-2BCFD3740371}" type="pres">
      <dgm:prSet presAssocID="{37A675BB-7D08-4C0B-939A-9AD16FBD00F0}" presName="spacer" presStyleCnt="0"/>
      <dgm:spPr/>
    </dgm:pt>
    <dgm:pt modelId="{DB0C53E1-CBC8-954F-9798-9203A7DDCC5C}" type="pres">
      <dgm:prSet presAssocID="{BFC9F131-6E5B-4769-9CAD-00C8CB6C21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167F3F-FC86-4934-803E-B84B872FB110}" srcId="{5EDA6AAE-5716-44AA-AD44-94944E7D0E55}" destId="{E00ACDD3-B024-4EA7-BC70-4FA2E6CF3074}" srcOrd="1" destOrd="0" parTransId="{CB114E70-79D5-4B4C-9130-F70374D4BC40}" sibTransId="{5FD26A03-FB9B-4BDB-BBEA-9E9AE551218F}"/>
    <dgm:cxn modelId="{A0AE1C55-B675-4930-A696-44BF66D5A790}" srcId="{5EDA6AAE-5716-44AA-AD44-94944E7D0E55}" destId="{BFC9F131-6E5B-4769-9CAD-00C8CB6C21DB}" srcOrd="3" destOrd="0" parTransId="{7C077C38-9FF2-4D0F-8313-BFBF5FE047D1}" sibTransId="{4E546B9C-F45C-4CF9-852F-FEBCC1B0F377}"/>
    <dgm:cxn modelId="{CC1CD48E-814C-459F-929B-F80470E8CA8F}" srcId="{5EDA6AAE-5716-44AA-AD44-94944E7D0E55}" destId="{5AA0A729-BB9C-4138-A99B-B7A069F73024}" srcOrd="2" destOrd="0" parTransId="{78EE0FDE-30DF-4D7A-A296-2F2FE1E7B824}" sibTransId="{37A675BB-7D08-4C0B-939A-9AD16FBD00F0}"/>
    <dgm:cxn modelId="{AF029DAA-ED23-684F-A6B5-6B02778C5570}" type="presOf" srcId="{BFC9F131-6E5B-4769-9CAD-00C8CB6C21DB}" destId="{DB0C53E1-CBC8-954F-9798-9203A7DDCC5C}" srcOrd="0" destOrd="0" presId="urn:microsoft.com/office/officeart/2005/8/layout/vList2"/>
    <dgm:cxn modelId="{4346FEAE-673D-554A-9F45-792923B36282}" type="presOf" srcId="{E00ACDD3-B024-4EA7-BC70-4FA2E6CF3074}" destId="{DB89BC30-E2AA-3F4D-9AF0-FF00ADAE24EC}" srcOrd="0" destOrd="0" presId="urn:microsoft.com/office/officeart/2005/8/layout/vList2"/>
    <dgm:cxn modelId="{A35BC5BB-6783-6444-AE28-A46570AACF87}" type="presOf" srcId="{5EDA6AAE-5716-44AA-AD44-94944E7D0E55}" destId="{52440AFC-E59D-E442-BEE1-BAD9B35047F2}" srcOrd="0" destOrd="0" presId="urn:microsoft.com/office/officeart/2005/8/layout/vList2"/>
    <dgm:cxn modelId="{53765FBF-DE22-C545-9516-8A0D40C34AFB}" type="presOf" srcId="{A041EA78-3A37-40C3-9469-8CEB02BA9FAB}" destId="{E14EF901-B097-9A45-BC7A-E1E180E570ED}" srcOrd="0" destOrd="0" presId="urn:microsoft.com/office/officeart/2005/8/layout/vList2"/>
    <dgm:cxn modelId="{E435A9D0-65DB-4D3C-9AD9-E0EC1016869E}" srcId="{5EDA6AAE-5716-44AA-AD44-94944E7D0E55}" destId="{A041EA78-3A37-40C3-9469-8CEB02BA9FAB}" srcOrd="0" destOrd="0" parTransId="{F31EF6DB-0A77-49D1-BC21-8A93F0C40DA3}" sibTransId="{106F30CC-8A24-4337-922E-65E7281352B7}"/>
    <dgm:cxn modelId="{D6F77DEC-0BB7-0849-9B57-F60377BCE606}" type="presOf" srcId="{5AA0A729-BB9C-4138-A99B-B7A069F73024}" destId="{E77CA5D3-A400-5C48-85B4-A08593906467}" srcOrd="0" destOrd="0" presId="urn:microsoft.com/office/officeart/2005/8/layout/vList2"/>
    <dgm:cxn modelId="{DC5B32FD-8278-7049-A2EB-C80E67638F2E}" type="presParOf" srcId="{52440AFC-E59D-E442-BEE1-BAD9B35047F2}" destId="{E14EF901-B097-9A45-BC7A-E1E180E570ED}" srcOrd="0" destOrd="0" presId="urn:microsoft.com/office/officeart/2005/8/layout/vList2"/>
    <dgm:cxn modelId="{C21659D9-1387-B84D-B467-1443DED24518}" type="presParOf" srcId="{52440AFC-E59D-E442-BEE1-BAD9B35047F2}" destId="{6DE1E705-1185-A44D-9C9D-05F00C901826}" srcOrd="1" destOrd="0" presId="urn:microsoft.com/office/officeart/2005/8/layout/vList2"/>
    <dgm:cxn modelId="{209362E8-9FDA-E544-918A-B952064F7503}" type="presParOf" srcId="{52440AFC-E59D-E442-BEE1-BAD9B35047F2}" destId="{DB89BC30-E2AA-3F4D-9AF0-FF00ADAE24EC}" srcOrd="2" destOrd="0" presId="urn:microsoft.com/office/officeart/2005/8/layout/vList2"/>
    <dgm:cxn modelId="{2A9D4D87-A82D-3242-9A8F-12809F334D8F}" type="presParOf" srcId="{52440AFC-E59D-E442-BEE1-BAD9B35047F2}" destId="{4F527CA8-1F8B-E747-9CFA-14A89C19EA5A}" srcOrd="3" destOrd="0" presId="urn:microsoft.com/office/officeart/2005/8/layout/vList2"/>
    <dgm:cxn modelId="{1418E0AE-85DC-B74D-ADB9-EA77A919516D}" type="presParOf" srcId="{52440AFC-E59D-E442-BEE1-BAD9B35047F2}" destId="{E77CA5D3-A400-5C48-85B4-A08593906467}" srcOrd="4" destOrd="0" presId="urn:microsoft.com/office/officeart/2005/8/layout/vList2"/>
    <dgm:cxn modelId="{42A4ECC8-022B-1142-8BC2-AA760C95AE30}" type="presParOf" srcId="{52440AFC-E59D-E442-BEE1-BAD9B35047F2}" destId="{1D2A0C57-EDC5-DD47-AF3A-2BCFD3740371}" srcOrd="5" destOrd="0" presId="urn:microsoft.com/office/officeart/2005/8/layout/vList2"/>
    <dgm:cxn modelId="{C2026238-3744-AB42-93F3-72734AE02D4E}" type="presParOf" srcId="{52440AFC-E59D-E442-BEE1-BAD9B35047F2}" destId="{DB0C53E1-CBC8-954F-9798-9203A7DDCC5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A6FC0-C7BA-B240-A1D0-310FD5999612}">
      <dsp:nvSpPr>
        <dsp:cNvPr id="0" name=""/>
        <dsp:cNvSpPr/>
      </dsp:nvSpPr>
      <dsp:spPr>
        <a:xfrm>
          <a:off x="1283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1. Problems in the Market:</a:t>
          </a:r>
          <a:endParaRPr lang="en-US" sz="1000" kern="1200"/>
        </a:p>
      </dsp:txBody>
      <dsp:txXfrm>
        <a:off x="1283" y="558279"/>
        <a:ext cx="1617389" cy="970433"/>
      </dsp:txXfrm>
    </dsp:sp>
    <dsp:sp modelId="{72172458-5508-2447-9CBE-EE6306E4AE5B}">
      <dsp:nvSpPr>
        <dsp:cNvPr id="0" name=""/>
        <dsp:cNvSpPr/>
      </dsp:nvSpPr>
      <dsp:spPr>
        <a:xfrm>
          <a:off x="1780412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Data Fragmentation</a:t>
          </a:r>
          <a:r>
            <a:rPr lang="en-CA" sz="1000" b="0" i="0" kern="1200"/>
            <a:t>: Patient data is often scattered across multiple systems, leading to incomplete patient profiles and potential misdiagnoses.</a:t>
          </a:r>
          <a:endParaRPr lang="en-US" sz="1000" kern="1200"/>
        </a:p>
      </dsp:txBody>
      <dsp:txXfrm>
        <a:off x="1780412" y="558279"/>
        <a:ext cx="1617389" cy="970433"/>
      </dsp:txXfrm>
    </dsp:sp>
    <dsp:sp modelId="{8B28CE28-44B8-734F-B47F-3BE97B81D1DE}">
      <dsp:nvSpPr>
        <dsp:cNvPr id="0" name=""/>
        <dsp:cNvSpPr/>
      </dsp:nvSpPr>
      <dsp:spPr>
        <a:xfrm>
          <a:off x="3559540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Inefficient Data Retrieval</a:t>
          </a:r>
          <a:r>
            <a:rPr lang="en-CA" sz="1000" b="0" i="0" kern="1200"/>
            <a:t>: Legacy systems often lack the speed and efficiency needed for real-time data retrieval, causing delays in patient care.</a:t>
          </a:r>
          <a:endParaRPr lang="en-US" sz="1000" kern="1200"/>
        </a:p>
      </dsp:txBody>
      <dsp:txXfrm>
        <a:off x="3559540" y="558279"/>
        <a:ext cx="1617389" cy="970433"/>
      </dsp:txXfrm>
    </dsp:sp>
    <dsp:sp modelId="{6DC8D8F6-5207-C34E-84CF-6ED1EA4D692D}">
      <dsp:nvSpPr>
        <dsp:cNvPr id="0" name=""/>
        <dsp:cNvSpPr/>
      </dsp:nvSpPr>
      <dsp:spPr>
        <a:xfrm>
          <a:off x="5338669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2. Purpose of the Healthcare Management System Database:</a:t>
          </a:r>
          <a:endParaRPr lang="en-US" sz="1000" kern="1200"/>
        </a:p>
      </dsp:txBody>
      <dsp:txXfrm>
        <a:off x="5338669" y="558279"/>
        <a:ext cx="1617389" cy="970433"/>
      </dsp:txXfrm>
    </dsp:sp>
    <dsp:sp modelId="{3E72A9FB-DACF-7445-9CFD-873D534F121E}">
      <dsp:nvSpPr>
        <dsp:cNvPr id="0" name=""/>
        <dsp:cNvSpPr/>
      </dsp:nvSpPr>
      <dsp:spPr>
        <a:xfrm>
          <a:off x="7117798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Centralized Data Storage</a:t>
          </a:r>
          <a:r>
            <a:rPr lang="en-CA" sz="1000" b="0" i="0" kern="1200"/>
            <a:t>: To consolidate patient data in one central system, ensuring a comprehensive patient profile.</a:t>
          </a:r>
          <a:endParaRPr lang="en-US" sz="1000" kern="1200"/>
        </a:p>
      </dsp:txBody>
      <dsp:txXfrm>
        <a:off x="7117798" y="558279"/>
        <a:ext cx="1617389" cy="970433"/>
      </dsp:txXfrm>
    </dsp:sp>
    <dsp:sp modelId="{2817BC00-F581-564D-A801-727ED113C582}">
      <dsp:nvSpPr>
        <dsp:cNvPr id="0" name=""/>
        <dsp:cNvSpPr/>
      </dsp:nvSpPr>
      <dsp:spPr>
        <a:xfrm>
          <a:off x="8896926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3. Target Audience:</a:t>
          </a:r>
          <a:endParaRPr lang="en-US" sz="1000" kern="1200"/>
        </a:p>
      </dsp:txBody>
      <dsp:txXfrm>
        <a:off x="8896926" y="558279"/>
        <a:ext cx="1617389" cy="970433"/>
      </dsp:txXfrm>
    </dsp:sp>
    <dsp:sp modelId="{4EAFE0B7-D541-7B40-A432-D30E15DA6B5B}">
      <dsp:nvSpPr>
        <dsp:cNvPr id="0" name=""/>
        <dsp:cNvSpPr/>
      </dsp:nvSpPr>
      <dsp:spPr>
        <a:xfrm>
          <a:off x="1283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Healthcare Providers</a:t>
          </a:r>
          <a:r>
            <a:rPr lang="en-CA" sz="1000" b="0" i="0" kern="1200"/>
            <a:t>: Hospitals, clinics, and private practices that require efficient data management systems.</a:t>
          </a:r>
          <a:endParaRPr lang="en-US" sz="1000" kern="1200"/>
        </a:p>
      </dsp:txBody>
      <dsp:txXfrm>
        <a:off x="1283" y="1690452"/>
        <a:ext cx="1617389" cy="970433"/>
      </dsp:txXfrm>
    </dsp:sp>
    <dsp:sp modelId="{C719D4F5-D2DC-5048-BF17-C190FBF72108}">
      <dsp:nvSpPr>
        <dsp:cNvPr id="0" name=""/>
        <dsp:cNvSpPr/>
      </dsp:nvSpPr>
      <dsp:spPr>
        <a:xfrm>
          <a:off x="1780412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 dirty="0"/>
            <a:t>Medical Researchers</a:t>
          </a:r>
          <a:r>
            <a:rPr lang="en-CA" sz="1000" b="0" i="0" kern="1200" dirty="0"/>
            <a:t>: Professionals seeking a consolidated data source for medical research and studies.</a:t>
          </a:r>
          <a:endParaRPr lang="en-US" sz="1000" kern="1200" dirty="0"/>
        </a:p>
      </dsp:txBody>
      <dsp:txXfrm>
        <a:off x="1780412" y="1690452"/>
        <a:ext cx="1617389" cy="970433"/>
      </dsp:txXfrm>
    </dsp:sp>
    <dsp:sp modelId="{47F9B76C-E60C-E547-87A1-BD0E20F871AB}">
      <dsp:nvSpPr>
        <dsp:cNvPr id="0" name=""/>
        <dsp:cNvSpPr/>
      </dsp:nvSpPr>
      <dsp:spPr>
        <a:xfrm>
          <a:off x="3559540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4. Benefits to Users:</a:t>
          </a:r>
          <a:endParaRPr lang="en-US" sz="1000" kern="1200"/>
        </a:p>
      </dsp:txBody>
      <dsp:txXfrm>
        <a:off x="3559540" y="1690452"/>
        <a:ext cx="1617389" cy="970433"/>
      </dsp:txXfrm>
    </dsp:sp>
    <dsp:sp modelId="{9CEFF45A-022C-7F4E-9EF9-B7E31FBC5364}">
      <dsp:nvSpPr>
        <dsp:cNvPr id="0" name=""/>
        <dsp:cNvSpPr/>
      </dsp:nvSpPr>
      <dsp:spPr>
        <a:xfrm>
          <a:off x="5338669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Quick Data Access</a:t>
          </a:r>
          <a:r>
            <a:rPr lang="en-CA" sz="1000" b="0" i="0" kern="1200"/>
            <a:t>: Users can quickly access and update patient data, improving efficiency in patient care.</a:t>
          </a:r>
          <a:endParaRPr lang="en-US" sz="1000" kern="1200"/>
        </a:p>
      </dsp:txBody>
      <dsp:txXfrm>
        <a:off x="5338669" y="1690452"/>
        <a:ext cx="1617389" cy="970433"/>
      </dsp:txXfrm>
    </dsp:sp>
    <dsp:sp modelId="{9282967F-62F7-D648-B703-64FA2C21AD51}">
      <dsp:nvSpPr>
        <dsp:cNvPr id="0" name=""/>
        <dsp:cNvSpPr/>
      </dsp:nvSpPr>
      <dsp:spPr>
        <a:xfrm>
          <a:off x="7117798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5. Types of Data Stored:</a:t>
          </a:r>
          <a:endParaRPr lang="en-US" sz="1000" kern="1200"/>
        </a:p>
      </dsp:txBody>
      <dsp:txXfrm>
        <a:off x="7117798" y="1690452"/>
        <a:ext cx="1617389" cy="970433"/>
      </dsp:txXfrm>
    </dsp:sp>
    <dsp:sp modelId="{657834B3-5BA9-DA4A-A26B-2C0F75142E74}">
      <dsp:nvSpPr>
        <dsp:cNvPr id="0" name=""/>
        <dsp:cNvSpPr/>
      </dsp:nvSpPr>
      <dsp:spPr>
        <a:xfrm>
          <a:off x="8896926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Patient Profiles</a:t>
          </a:r>
          <a:r>
            <a:rPr lang="en-CA" sz="1000" b="0" i="0" kern="1200"/>
            <a:t>: Personal details, medical history, allergies, and more.</a:t>
          </a:r>
          <a:endParaRPr lang="en-US" sz="1000" kern="1200"/>
        </a:p>
      </dsp:txBody>
      <dsp:txXfrm>
        <a:off x="8896926" y="1690452"/>
        <a:ext cx="1617389" cy="970433"/>
      </dsp:txXfrm>
    </dsp:sp>
    <dsp:sp modelId="{45FF0B8B-7456-DE42-A9FD-F16B62D1A884}">
      <dsp:nvSpPr>
        <dsp:cNvPr id="0" name=""/>
        <dsp:cNvSpPr/>
      </dsp:nvSpPr>
      <dsp:spPr>
        <a:xfrm>
          <a:off x="890847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Medical Records</a:t>
          </a:r>
          <a:r>
            <a:rPr lang="en-CA" sz="1000" b="0" i="0" kern="1200"/>
            <a:t>: Diagnosis, treatment plans, medication, lab results, and medical imaging data.</a:t>
          </a:r>
          <a:endParaRPr lang="en-US" sz="1000" kern="1200"/>
        </a:p>
      </dsp:txBody>
      <dsp:txXfrm>
        <a:off x="890847" y="2822624"/>
        <a:ext cx="1617389" cy="970433"/>
      </dsp:txXfrm>
    </dsp:sp>
    <dsp:sp modelId="{2C5B23AE-9C47-D143-9970-F1F3EEA7B83F}">
      <dsp:nvSpPr>
        <dsp:cNvPr id="0" name=""/>
        <dsp:cNvSpPr/>
      </dsp:nvSpPr>
      <dsp:spPr>
        <a:xfrm>
          <a:off x="2669976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Billing Information</a:t>
          </a:r>
          <a:r>
            <a:rPr lang="en-CA" sz="1000" b="0" i="0" kern="1200"/>
            <a:t>: Insurance details, billing history, and payment records.</a:t>
          </a:r>
          <a:endParaRPr lang="en-US" sz="1000" kern="1200"/>
        </a:p>
      </dsp:txBody>
      <dsp:txXfrm>
        <a:off x="2669976" y="2822624"/>
        <a:ext cx="1617389" cy="970433"/>
      </dsp:txXfrm>
    </dsp:sp>
    <dsp:sp modelId="{96A73F11-B914-D14C-8312-8A862391CF5F}">
      <dsp:nvSpPr>
        <dsp:cNvPr id="0" name=""/>
        <dsp:cNvSpPr/>
      </dsp:nvSpPr>
      <dsp:spPr>
        <a:xfrm>
          <a:off x="4449105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Appointment Schedules</a:t>
          </a:r>
          <a:r>
            <a:rPr lang="en-CA" sz="1000" b="0" i="0" kern="1200"/>
            <a:t>: Patient appointments, doctor schedules, and operation theater bookings.</a:t>
          </a:r>
          <a:endParaRPr lang="en-US" sz="1000" kern="1200"/>
        </a:p>
      </dsp:txBody>
      <dsp:txXfrm>
        <a:off x="4449105" y="2822624"/>
        <a:ext cx="1617389" cy="970433"/>
      </dsp:txXfrm>
    </dsp:sp>
    <dsp:sp modelId="{6BD2D733-5527-494C-BC8E-B465E9164B93}">
      <dsp:nvSpPr>
        <dsp:cNvPr id="0" name=""/>
        <dsp:cNvSpPr/>
      </dsp:nvSpPr>
      <dsp:spPr>
        <a:xfrm>
          <a:off x="6228233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6. Benefits:</a:t>
          </a:r>
          <a:endParaRPr lang="en-US" sz="1000" kern="1200"/>
        </a:p>
      </dsp:txBody>
      <dsp:txXfrm>
        <a:off x="6228233" y="2822624"/>
        <a:ext cx="1617389" cy="970433"/>
      </dsp:txXfrm>
    </dsp:sp>
    <dsp:sp modelId="{FA792414-604F-8645-882C-0B720AC1D691}">
      <dsp:nvSpPr>
        <dsp:cNvPr id="0" name=""/>
        <dsp:cNvSpPr/>
      </dsp:nvSpPr>
      <dsp:spPr>
        <a:xfrm>
          <a:off x="8007362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i="0" kern="1200"/>
            <a:t>Scalability</a:t>
          </a:r>
          <a:r>
            <a:rPr lang="en-CA" sz="1000" b="0" i="0" kern="1200"/>
            <a:t>: The system can handle the growing volume of patient data, ensuring it remains efficient as healthcare institutions expand.</a:t>
          </a:r>
          <a:endParaRPr lang="en-US" sz="1000" kern="1200"/>
        </a:p>
      </dsp:txBody>
      <dsp:txXfrm>
        <a:off x="8007362" y="2822624"/>
        <a:ext cx="1617389" cy="970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EF901-B097-9A45-BC7A-E1E180E570ED}">
      <dsp:nvSpPr>
        <dsp:cNvPr id="0" name=""/>
        <dsp:cNvSpPr/>
      </dsp:nvSpPr>
      <dsp:spPr>
        <a:xfrm>
          <a:off x="0" y="31779"/>
          <a:ext cx="10515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DATABASE REQUIREMENTS PHASE</a:t>
          </a:r>
        </a:p>
      </dsp:txBody>
      <dsp:txXfrm>
        <a:off x="48005" y="79784"/>
        <a:ext cx="10419590" cy="887374"/>
      </dsp:txXfrm>
    </dsp:sp>
    <dsp:sp modelId="{DB89BC30-E2AA-3F4D-9AF0-FF00ADAE24EC}">
      <dsp:nvSpPr>
        <dsp:cNvPr id="0" name=""/>
        <dsp:cNvSpPr/>
      </dsp:nvSpPr>
      <dsp:spPr>
        <a:xfrm>
          <a:off x="0" y="1133244"/>
          <a:ext cx="10515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CONCEPTUAL DATA MODELING PHASE</a:t>
          </a:r>
        </a:p>
      </dsp:txBody>
      <dsp:txXfrm>
        <a:off x="48005" y="1181249"/>
        <a:ext cx="10419590" cy="887374"/>
      </dsp:txXfrm>
    </dsp:sp>
    <dsp:sp modelId="{E77CA5D3-A400-5C48-85B4-A08593906467}">
      <dsp:nvSpPr>
        <dsp:cNvPr id="0" name=""/>
        <dsp:cNvSpPr/>
      </dsp:nvSpPr>
      <dsp:spPr>
        <a:xfrm>
          <a:off x="0" y="2234709"/>
          <a:ext cx="10515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LOGICAL DATABASE DESIGN</a:t>
          </a:r>
        </a:p>
      </dsp:txBody>
      <dsp:txXfrm>
        <a:off x="48005" y="2282714"/>
        <a:ext cx="10419590" cy="887374"/>
      </dsp:txXfrm>
    </dsp:sp>
    <dsp:sp modelId="{DB0C53E1-CBC8-954F-9798-9203A7DDCC5C}">
      <dsp:nvSpPr>
        <dsp:cNvPr id="0" name=""/>
        <dsp:cNvSpPr/>
      </dsp:nvSpPr>
      <dsp:spPr>
        <a:xfrm>
          <a:off x="0" y="3336174"/>
          <a:ext cx="10515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PHYSICAL DATABASE DESIGN</a:t>
          </a:r>
        </a:p>
      </dsp:txBody>
      <dsp:txXfrm>
        <a:off x="48005" y="3384179"/>
        <a:ext cx="104195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FAE6-4499-767F-250F-356697620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892FA-A438-D0A2-EBEE-5EB8937F4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3546B-2006-E77D-676E-A954DA25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20533-3B81-68AB-1793-F3EF9BC3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1600-73FD-427B-B8F4-79355C9F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F3B0-4EA0-DA3B-A64A-9E5929C1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BAF3E-CA96-BAFB-6333-EBFC36CCE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7C54-2A65-69C0-5018-BDE04F8A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4D4E-CD4B-58A9-37FD-51769D17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0BB3-E385-9B5D-1EF6-5731726A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B5F84-12E5-AB0E-1890-3A3BD39EC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A233B-6D18-FA21-84A9-D5AD7D399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7BF19-EB12-7948-6020-1C6F63D8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AF6E-D3E5-133A-25AF-66D10003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1FD19-D9FB-D5AD-24DB-1FA3594E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7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CC12-547E-1696-321D-654A8944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C5C-1D56-18C1-6B53-1E99C068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28DF3-198C-D7EF-0027-24BD4055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496E-E5E3-6EAA-1678-5CF950D4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2D55B-0170-F160-840A-44401B8D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61A2-B5AC-5913-C45F-D1FA41A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79B55-DB9E-7B7D-2CE4-E33D31A3A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2594F-314E-A1E9-3197-C81021D4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079F-B10B-4E8C-DC7D-4207110D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1651-FA35-4C04-24B7-1D980E2B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53DA-9D72-62DA-8300-0CA00A27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85AF-AD48-AA1E-0D5A-9621991CE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58A7E-FFB4-0450-EBE2-AD3C46A3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7CE9D-53FD-6757-A54A-495BA278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00A92-A5A7-7E4F-223E-885E62C0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DDAEF-E47D-D033-6A4C-B8617D7D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9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C84B-EE0C-FAB9-7B1D-CA41B7A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6C13F-A8D5-A4F1-8DAB-FA39955B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3C930-0269-469F-9830-22FB8774B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5B180-ED6D-B417-71D7-6F0DE1A03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292B0-5E52-5DC5-2DF0-17B713ED7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5EAE0-8C08-4CC9-10FE-1168B30F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165CF-3361-A159-7678-391F6A2F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364CF-4EB5-6931-91CD-819BA8BF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5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3D87-FD7B-173F-B84E-6308F394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8A6B9-D558-F94A-2453-41BB88A1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BC844-87A4-B564-7D1E-BCE81FC9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CE41B-6ED0-F0E9-FF5A-FFD76576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8B6EF-190A-7174-8B0C-163404A4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251E5-0D00-6F4C-EBAA-B353F647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38FFA-13B2-2F03-F595-21AB475C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9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DF88-4F5A-E919-C318-0869B9BE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11982-5A12-C2D5-FC99-5BA25D28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7FE05-BE12-B0B6-00D2-DC0339B7B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21BC7-E3A1-8BDB-B0CE-EEE2DB1D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B0EA0-500A-11D6-D449-0B007721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6002F-9ECB-F3FF-5EDF-D280FC03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E14A-F8C2-1189-47FE-F630BD6D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3CF961-F41F-8F13-DF3B-71F82943F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DC1C-7720-6E08-E7CB-DC9FDCB05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90703-D49F-62C1-56D0-17881E45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86602-A6ED-BAF9-E2A2-C8B82739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321FD-5FFE-DB95-7440-F1DC3D17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FF09F-280D-2495-D8EF-F40F662F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B37B5-6E6B-C6A7-74CE-A6AC467C1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15D1D-1454-E88E-F1DE-6408E854A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74185-0890-4E49-BCD8-6DAA5CC66BE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5740-984C-7120-EC37-25551E141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E3F9A-7598-5DD6-1CFF-2EE7D50DC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2D68-CCC1-E549-A339-12809510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folab.stanford.edu/pub/gio/1980/CS-TR-80-790.pdf" TargetMode="External"/><Relationship Id="rId4" Type="http://schemas.openxmlformats.org/officeDocument/2006/relationships/hyperlink" Target="https://www.ncbi.nlm.nih.gov/books/NBK23655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E66F0CEC-2F18-C573-377F-C1C4E5BA2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32438-3D4C-00F8-ED48-87D4DA6BD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COMP122(SEC 006)-INTRODUCTION TO DATABASE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29D7A-12D5-BABA-A27A-6AAE6A6F5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Healthcare Management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0587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7DC93-B971-957E-7D12-DFB7F8A3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CA" sz="1800" b="1" i="0">
                <a:effectLst/>
                <a:latin typeface="Söhne"/>
              </a:rPr>
              <a:t>Table Name</a:t>
            </a:r>
            <a:r>
              <a:rPr lang="en-CA" sz="1800" b="0" i="0">
                <a:effectLst/>
                <a:latin typeface="Söhne"/>
              </a:rPr>
              <a:t>: Insurance</a:t>
            </a:r>
            <a:br>
              <a:rPr lang="en-CA" sz="1800" b="0" i="0">
                <a:effectLst/>
                <a:latin typeface="Söhne"/>
              </a:rPr>
            </a:br>
            <a:r>
              <a:rPr lang="en-CA" sz="1800" b="1" i="0">
                <a:effectLst/>
                <a:latin typeface="Söhne"/>
              </a:rPr>
              <a:t>Description</a:t>
            </a:r>
            <a:r>
              <a:rPr lang="en-CA" sz="1800" b="0" i="0">
                <a:effectLst/>
                <a:latin typeface="Söhne"/>
              </a:rPr>
              <a:t>: Stores insurance details for patients.</a:t>
            </a:r>
            <a:br>
              <a:rPr lang="en-CA" sz="1800" b="0" i="0">
                <a:effectLst/>
                <a:latin typeface="Söhne"/>
              </a:rPr>
            </a:br>
            <a:r>
              <a:rPr lang="en-CA" sz="1800" b="1" i="0">
                <a:effectLst/>
                <a:latin typeface="Söhne"/>
              </a:rPr>
              <a:t>Relation</a:t>
            </a:r>
            <a:r>
              <a:rPr lang="en-CA" sz="1800" b="0" i="0">
                <a:effectLst/>
                <a:latin typeface="Söhne"/>
              </a:rPr>
              <a:t>: One-to-Many with Patient and Billing tables (One insurance can be linked to multiple patients and bills).</a:t>
            </a:r>
            <a:br>
              <a:rPr lang="en-CA" sz="1800" b="0" i="0">
                <a:effectLst/>
                <a:latin typeface="Söhne"/>
              </a:rPr>
            </a:br>
            <a:endParaRPr lang="en-US" sz="180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3C86FE-DC2D-D63F-8F49-3D8E909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46530"/>
            <a:ext cx="10872172" cy="247341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295526-3417-8EA2-9700-E2CA996A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8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82217-2B72-FFC8-F0A4-FB9A0D89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CA" sz="1200" b="1" i="0">
                <a:effectLst/>
                <a:latin typeface="Söhne"/>
              </a:rPr>
              <a:t>Table Name</a:t>
            </a:r>
            <a:r>
              <a:rPr lang="en-CA" sz="1200" b="0" i="0">
                <a:effectLst/>
                <a:latin typeface="Söhne"/>
              </a:rPr>
              <a:t>: Nurse</a:t>
            </a:r>
            <a:br>
              <a:rPr lang="en-CA" sz="1200" b="0" i="0">
                <a:effectLst/>
                <a:latin typeface="Söhne"/>
              </a:rPr>
            </a:br>
            <a:r>
              <a:rPr lang="en-CA" sz="1200" b="1" i="0">
                <a:effectLst/>
                <a:latin typeface="Söhne"/>
              </a:rPr>
              <a:t>Description</a:t>
            </a:r>
            <a:r>
              <a:rPr lang="en-CA" sz="1200" b="0" i="0">
                <a:effectLst/>
                <a:latin typeface="Söhne"/>
              </a:rPr>
              <a:t>: Holds information about nurses in the hospital.</a:t>
            </a:r>
            <a:br>
              <a:rPr lang="en-CA" sz="1200" b="0" i="0">
                <a:effectLst/>
                <a:latin typeface="Söhne"/>
              </a:rPr>
            </a:br>
            <a:r>
              <a:rPr lang="en-CA" sz="1200" b="1" i="0">
                <a:effectLst/>
                <a:latin typeface="Söhne"/>
              </a:rPr>
              <a:t>Relation</a:t>
            </a:r>
            <a:r>
              <a:rPr lang="en-CA" sz="1200" b="0" i="0">
                <a:effectLst/>
                <a:latin typeface="Söhne"/>
              </a:rPr>
              <a:t>: Many-to-One with Department (Multiple nurses can belong to one department). One-to-Many with Appointments (One nurse can have multiple appointments).</a:t>
            </a:r>
            <a:br>
              <a:rPr lang="en-CA" sz="1200" b="0" i="0">
                <a:effectLst/>
                <a:latin typeface="Söhne"/>
              </a:rPr>
            </a:br>
            <a:endParaRPr lang="en-US" sz="12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CA0D0B-4AF1-DDD0-E453-4AAF8104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 descr="A blank list of information&#10;&#10;Description automatically generated with medium confidence">
            <a:extLst>
              <a:ext uri="{FF2B5EF4-FFF2-40B4-BE49-F238E27FC236}">
                <a16:creationId xmlns:a16="http://schemas.microsoft.com/office/drawing/2014/main" id="{21578E74-FB5D-E326-7305-6721E9E2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742100"/>
            <a:ext cx="10917936" cy="30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B63E-5520-CD9A-15EA-6AB3C16B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CA" sz="1400" b="1" i="0">
                <a:effectLst/>
                <a:latin typeface="Söhne"/>
              </a:rPr>
              <a:t>Table Name</a:t>
            </a:r>
            <a:r>
              <a:rPr lang="en-CA" sz="1400" b="0" i="0">
                <a:effectLst/>
                <a:latin typeface="Söhne"/>
              </a:rPr>
              <a:t>: Patient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Description</a:t>
            </a:r>
            <a:r>
              <a:rPr lang="en-CA" sz="1400" b="0" i="0">
                <a:effectLst/>
                <a:latin typeface="Söhne"/>
              </a:rPr>
              <a:t>: Contains personal and contact details of patients.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Relation</a:t>
            </a:r>
            <a:r>
              <a:rPr lang="en-CA" sz="1400" b="0" i="0">
                <a:effectLst/>
                <a:latin typeface="Söhne"/>
              </a:rPr>
              <a:t>: Many-to-One with Insurance (Multiple patients can have one insurance). One-to-Many with </a:t>
            </a:r>
            <a:r>
              <a:rPr lang="en-CA" sz="1400" b="0" i="0" err="1">
                <a:effectLst/>
                <a:latin typeface="Söhne"/>
              </a:rPr>
              <a:t>MedicalRecord</a:t>
            </a:r>
            <a:r>
              <a:rPr lang="en-CA" sz="1400" b="0" i="0">
                <a:effectLst/>
                <a:latin typeface="Söhne"/>
              </a:rPr>
              <a:t>, Billing, and Appointments (One patient can have multiple medical records, bills, and appointments).</a:t>
            </a:r>
            <a:br>
              <a:rPr lang="en-CA" sz="1400" b="0" i="0">
                <a:effectLst/>
                <a:latin typeface="Söhne"/>
              </a:rPr>
            </a:br>
            <a:endParaRPr lang="en-US" sz="140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43134C5E-78AB-9DB8-5D36-20F37316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8" y="704504"/>
            <a:ext cx="938880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4A3E8B-E50A-E72A-DEFD-5BCB5132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0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EBC40-C2F1-39EB-161D-8B4D3B7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CA" sz="1400" b="1" i="0">
                <a:effectLst/>
                <a:latin typeface="Söhne"/>
              </a:rPr>
              <a:t>Table Name</a:t>
            </a:r>
            <a:r>
              <a:rPr lang="en-CA" sz="1400" b="0" i="0">
                <a:effectLst/>
                <a:latin typeface="Söhne"/>
              </a:rPr>
              <a:t>: Doctor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Description</a:t>
            </a:r>
            <a:r>
              <a:rPr lang="en-CA" sz="1400" b="0" i="0">
                <a:effectLst/>
                <a:latin typeface="Söhne"/>
              </a:rPr>
              <a:t>: Stores details about doctors.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Relation</a:t>
            </a:r>
            <a:r>
              <a:rPr lang="en-CA" sz="1400" b="0" i="0">
                <a:effectLst/>
                <a:latin typeface="Söhne"/>
              </a:rPr>
              <a:t>: Many-to-One with Department (Multiple doctors can belong to one department). One-to-Many with </a:t>
            </a:r>
            <a:r>
              <a:rPr lang="en-CA" sz="1400" b="0" i="0" err="1">
                <a:effectLst/>
                <a:latin typeface="Söhne"/>
              </a:rPr>
              <a:t>MedicalRecord</a:t>
            </a:r>
            <a:r>
              <a:rPr lang="en-CA" sz="1400" b="0" i="0">
                <a:effectLst/>
                <a:latin typeface="Söhne"/>
              </a:rPr>
              <a:t> and Appointments (One doctor can have multiple medical records and appointments).</a:t>
            </a:r>
            <a:br>
              <a:rPr lang="en-CA" sz="1400" b="0" i="0">
                <a:effectLst/>
                <a:latin typeface="Söhne"/>
              </a:rPr>
            </a:br>
            <a:endParaRPr lang="en-US" sz="140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-up of a list&#10;&#10;Description automatically generated">
            <a:extLst>
              <a:ext uri="{FF2B5EF4-FFF2-40B4-BE49-F238E27FC236}">
                <a16:creationId xmlns:a16="http://schemas.microsoft.com/office/drawing/2014/main" id="{B31DC78E-2A99-449C-9E4B-41BB28AC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8" y="704504"/>
            <a:ext cx="938880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2CAAF1-51B6-6F6A-E88F-C88575A19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2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2399E-C58B-6BC3-C09A-7408BEC5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CA" sz="1400" b="1" i="0">
                <a:effectLst/>
                <a:latin typeface="Söhne"/>
              </a:rPr>
              <a:t>Table Name</a:t>
            </a:r>
            <a:r>
              <a:rPr lang="en-CA" sz="1400" b="0" i="0">
                <a:effectLst/>
                <a:latin typeface="Söhne"/>
              </a:rPr>
              <a:t>: Medication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Description</a:t>
            </a:r>
            <a:r>
              <a:rPr lang="en-CA" sz="1400" b="0" i="0">
                <a:effectLst/>
                <a:latin typeface="Söhne"/>
              </a:rPr>
              <a:t>: Lists medicines with details. The 'Barcode' column is unique, and '</a:t>
            </a:r>
            <a:r>
              <a:rPr lang="en-CA" sz="1400" b="0" i="0" err="1">
                <a:effectLst/>
                <a:latin typeface="Söhne"/>
              </a:rPr>
              <a:t>PrescriptionRequired</a:t>
            </a:r>
            <a:r>
              <a:rPr lang="en-CA" sz="1400" b="0" i="0">
                <a:effectLst/>
                <a:latin typeface="Söhne"/>
              </a:rPr>
              <a:t>' can only have values 'Y' or 'N'.</a:t>
            </a:r>
            <a:br>
              <a:rPr lang="en-CA" sz="1400" b="0" i="0">
                <a:effectLst/>
                <a:latin typeface="Söhne"/>
              </a:rPr>
            </a:br>
            <a:r>
              <a:rPr lang="en-CA" sz="1400" b="1" i="0">
                <a:effectLst/>
                <a:latin typeface="Söhne"/>
              </a:rPr>
              <a:t>Relation</a:t>
            </a:r>
            <a:r>
              <a:rPr lang="en-CA" sz="1400" b="0" i="0">
                <a:effectLst/>
                <a:latin typeface="Söhne"/>
              </a:rPr>
              <a:t>: One-to-Many with Prescription (One medication can be prescribed multiple times).</a:t>
            </a:r>
            <a:br>
              <a:rPr lang="en-CA" sz="1400" b="0" i="0">
                <a:effectLst/>
                <a:latin typeface="Söhne"/>
              </a:rPr>
            </a:br>
            <a:endParaRPr lang="en-US" sz="140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-up of a checklist&#10;&#10;Description automatically generated">
            <a:extLst>
              <a:ext uri="{FF2B5EF4-FFF2-40B4-BE49-F238E27FC236}">
                <a16:creationId xmlns:a16="http://schemas.microsoft.com/office/drawing/2014/main" id="{D4FFCC84-2BC2-DD4C-4E8E-492C8C65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8" y="704504"/>
            <a:ext cx="938880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C40BDE-F93A-FEF7-D5A2-1F9CFA2A8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5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D4B-6311-7579-D33F-697AD480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CA" sz="1000" b="1" i="0">
                <a:effectLst/>
                <a:latin typeface="Söhne"/>
              </a:rPr>
              <a:t>Table Name</a:t>
            </a:r>
            <a:r>
              <a:rPr lang="en-CA" sz="1000" b="0" i="0">
                <a:effectLst/>
                <a:latin typeface="Söhne"/>
              </a:rPr>
              <a:t>: MedicalRecord</a:t>
            </a:r>
            <a:br>
              <a:rPr lang="en-CA" sz="1000" b="0" i="0">
                <a:effectLst/>
                <a:latin typeface="Söhne"/>
              </a:rPr>
            </a:br>
            <a:r>
              <a:rPr lang="en-CA" sz="1000" b="1" i="0">
                <a:effectLst/>
                <a:latin typeface="Söhne"/>
              </a:rPr>
              <a:t>Description</a:t>
            </a:r>
            <a:r>
              <a:rPr lang="en-CA" sz="1000" b="0" i="0">
                <a:effectLst/>
                <a:latin typeface="Söhne"/>
              </a:rPr>
              <a:t>: Keeps records of patients' medical details.</a:t>
            </a:r>
            <a:br>
              <a:rPr lang="en-CA" sz="1000" b="0" i="0">
                <a:effectLst/>
                <a:latin typeface="Söhne"/>
              </a:rPr>
            </a:br>
            <a:r>
              <a:rPr lang="en-CA" sz="1000" b="1" i="0">
                <a:effectLst/>
                <a:latin typeface="Söhne"/>
              </a:rPr>
              <a:t>Relation</a:t>
            </a:r>
            <a:r>
              <a:rPr lang="en-CA" sz="1000" b="0" i="0">
                <a:effectLst/>
                <a:latin typeface="Söhne"/>
              </a:rPr>
              <a:t>: Many-to-One with Patient and Doctor (Multiple medical records can belong to one patient or be created by one doctor). One-to-One with Prescription (One medical record can have one prescription).</a:t>
            </a:r>
            <a:br>
              <a:rPr lang="en-CA" sz="1000" b="0" i="0">
                <a:effectLst/>
                <a:latin typeface="Söhne"/>
              </a:rPr>
            </a:br>
            <a:endParaRPr lang="en-US" sz="1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39C8C1-BEA2-2989-C5E5-76B14706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D65D08-17CB-C010-0459-0E444ABA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1" y="2734056"/>
            <a:ext cx="1105988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5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23510-74FE-5766-E433-CC854E5B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Table Name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Prescription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Description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Contains details of prescriptions given to patients.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Relation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Many-to-One with MedicalRecord and Medication (Multiple prescriptions can belong to one medical record or be for one medication).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3E4364-72A7-717D-C0D4-282D8B1FE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0" y="2633472"/>
            <a:ext cx="1138525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21135-EAD8-DB38-05C5-5B100E44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Table Name</a:t>
            </a:r>
            <a:r>
              <a:rPr lang="en-US" sz="2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Billing</a:t>
            </a:r>
            <a:br>
              <a:rPr lang="en-US" sz="2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Description</a:t>
            </a:r>
            <a:r>
              <a:rPr lang="en-US" sz="2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Manages billing details for patients.</a:t>
            </a:r>
            <a:br>
              <a:rPr lang="en-US" sz="2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Relation</a:t>
            </a:r>
            <a:r>
              <a:rPr lang="en-US" sz="2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Many-to-One with Patient and Insurance (Multiple bills can belong to one patient or be covered by one insurance).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ED8808-ED3F-5F20-8BFF-070FFF7EA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0" y="2633472"/>
            <a:ext cx="1138525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8745D-B6FE-730D-B232-6516F89A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Table Name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Appointments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Description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Tracks scheduled appointments in the hospital.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7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Relation</a:t>
            </a:r>
            <a: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Many-to-One with Patient, Doctor, Nurse (optional), and Department (Multiple appointments can belong to one patient, doctor, nurse, or department).</a:t>
            </a:r>
            <a:br>
              <a:rPr lang="en-US" sz="17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6F506F-7BF7-E786-42B1-E0DDBA0E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069656"/>
            <a:ext cx="11548872" cy="271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1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0C64C-C914-E09B-9345-F37A01F7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		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BD57-F798-818A-0C6B-09D55D9B8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First building a database from scratch.</a:t>
            </a:r>
            <a:br>
              <a:rPr lang="en-US" sz="2000" dirty="0"/>
            </a:br>
            <a:r>
              <a:rPr lang="en-US" sz="2000" dirty="0"/>
              <a:t>-It was a challenging process for all group members  conjure up an more comprehensive database for the healthcare management system.</a:t>
            </a:r>
            <a:br>
              <a:rPr lang="en-US" sz="2000" dirty="0"/>
            </a:br>
            <a:r>
              <a:rPr lang="en-US" sz="2000" dirty="0"/>
              <a:t>-We search websites for design database such as Reddit , </a:t>
            </a:r>
            <a:r>
              <a:rPr lang="en-US" sz="2000" dirty="0" err="1"/>
              <a:t>Youtube</a:t>
            </a:r>
            <a:endParaRPr lang="en-US" sz="2000" dirty="0"/>
          </a:p>
          <a:p>
            <a:r>
              <a:rPr lang="en-US" sz="2000" dirty="0"/>
              <a:t>It was challenging Creating the tables, because each table has Constraints and same attributes stored in different tables because of this  it was essential to create the classes in order , inserting values as well.</a:t>
            </a:r>
          </a:p>
        </p:txBody>
      </p:sp>
    </p:spTree>
    <p:extLst>
      <p:ext uri="{BB962C8B-B14F-4D97-AF65-F5344CB8AC3E}">
        <p14:creationId xmlns:p14="http://schemas.microsoft.com/office/powerpoint/2010/main" val="204163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CED34-3639-1D74-EFDE-57A8D8DF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FB05-8E3C-C458-D167-7E0B8A34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BACKGROUND</a:t>
            </a:r>
          </a:p>
          <a:p>
            <a:r>
              <a:rPr lang="en-US" sz="2400">
                <a:solidFill>
                  <a:schemeClr val="bg1"/>
                </a:solidFill>
              </a:rPr>
              <a:t>4 PHASES OF DATABASE DESIGN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I)DATA REQUIREMENTS PHASE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II)CONCEPTUAL DATA MODELING PHASE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III)LOGICAL DATABASE DESIGN PHASE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IV)PHYSICAL DATABASE DESIGN PHASE</a:t>
            </a:r>
          </a:p>
          <a:p>
            <a:r>
              <a:rPr lang="en-US" sz="2400">
                <a:solidFill>
                  <a:schemeClr val="bg1"/>
                </a:solidFill>
              </a:rPr>
              <a:t>CHALLENGES</a:t>
            </a:r>
          </a:p>
          <a:p>
            <a:r>
              <a:rPr lang="en-US" sz="2400">
                <a:solidFill>
                  <a:schemeClr val="bg1"/>
                </a:solidFill>
              </a:rPr>
              <a:t>CONCLUSIN</a:t>
            </a:r>
          </a:p>
          <a:p>
            <a:r>
              <a:rPr lang="en-US" sz="2400">
                <a:solidFill>
                  <a:schemeClr val="bg1"/>
                </a:solidFill>
              </a:rPr>
              <a:t>Q&amp;A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4353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88130-5033-7F1E-4DC9-0DF7A5D1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Conclusion</a:t>
            </a:r>
          </a:p>
        </p:txBody>
      </p:sp>
      <p:pic>
        <p:nvPicPr>
          <p:cNvPr id="20" name="Graphic 6" descr="Doctor">
            <a:extLst>
              <a:ext uri="{FF2B5EF4-FFF2-40B4-BE49-F238E27FC236}">
                <a16:creationId xmlns:a16="http://schemas.microsoft.com/office/drawing/2014/main" id="{50E1F0E7-0425-5344-FBCF-3A647507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6D7B-5414-F9A9-8FF5-DC11EF35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In conclusion, we were able to create a healthcare management system comprising of crucial records such patient, doctor, prescription etc. We were able to demonstrate a clear understanding of the relationships between the tables and display various complex queries(single row functions, joins, operators) as illustrated in the document.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376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D0B0D-F99A-48C1-8B1E-717AE0B0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References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09B8F83F-5458-EEA1-8667-90155EC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B8F7F-D4BE-0051-22D5-716862C0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CA" sz="1500" b="0" i="0" dirty="0">
                <a:solidFill>
                  <a:schemeClr val="tx2"/>
                </a:solidFill>
                <a:effectLst/>
                <a:latin typeface="-apple-system"/>
              </a:rPr>
              <a:t>National Center for Biotechnology Information. (n.d.). Health Databases and Health Database Organizations: Uses, Benefits, and Concerns. NCBI Bookshelf. Retrieved August 10, 2023, </a:t>
            </a:r>
            <a:r>
              <a:rPr lang="en-CA" sz="1500" b="0" i="0" dirty="0" err="1">
                <a:solidFill>
                  <a:schemeClr val="tx2"/>
                </a:solidFill>
                <a:effectLst/>
                <a:latin typeface="-apple-system"/>
              </a:rPr>
              <a:t>from</a:t>
            </a:r>
            <a:r>
              <a:rPr lang="en-CA" sz="1500" dirty="0" err="1">
                <a:solidFill>
                  <a:schemeClr val="tx2"/>
                </a:solidFill>
                <a:hlinkClick r:id="rId4"/>
              </a:rPr>
              <a:t>Health</a:t>
            </a:r>
            <a:r>
              <a:rPr lang="en-CA" sz="1500" dirty="0">
                <a:solidFill>
                  <a:schemeClr val="tx2"/>
                </a:solidFill>
                <a:hlinkClick r:id="rId4"/>
              </a:rPr>
              <a:t> Databases and Health Database Organizations: Uses, Benefits, and Concerns - Health Data in the Information Age - NCBI Bookshelf (nih.gov)</a:t>
            </a:r>
            <a:br>
              <a:rPr lang="en-CA" sz="1500" dirty="0">
                <a:solidFill>
                  <a:schemeClr val="tx2"/>
                </a:solidFill>
              </a:rPr>
            </a:br>
            <a:r>
              <a:rPr lang="en-CA" sz="1500" b="0" i="0" dirty="0">
                <a:solidFill>
                  <a:schemeClr val="tx2"/>
                </a:solidFill>
                <a:effectLst/>
                <a:latin typeface="-apple-system"/>
              </a:rPr>
              <a:t>Stanford University. (n.d.). Databases in Healthcare. Stanford University. Retrieved August 10, 2023, from </a:t>
            </a:r>
            <a:r>
              <a:rPr lang="en-CA" sz="1500" b="0" i="0" baseline="30000" dirty="0">
                <a:solidFill>
                  <a:schemeClr val="tx2"/>
                </a:solidFill>
                <a:effectLst/>
                <a:latin typeface="-apple-system"/>
              </a:rPr>
              <a:t>5</a:t>
            </a:r>
            <a:endParaRPr lang="en-CA" sz="15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r>
              <a:rPr lang="en-CA" sz="1500" dirty="0">
                <a:solidFill>
                  <a:schemeClr val="tx2"/>
                </a:solidFill>
                <a:hlinkClick r:id="rId5"/>
              </a:rPr>
              <a:t>Unknown (stanford.edu)</a:t>
            </a:r>
            <a:br>
              <a:rPr lang="en-CA" sz="1500" dirty="0">
                <a:solidFill>
                  <a:schemeClr val="tx2"/>
                </a:solidFill>
              </a:rPr>
            </a:br>
            <a:endParaRPr lang="en-CA" sz="1500" dirty="0">
              <a:solidFill>
                <a:schemeClr val="tx2"/>
              </a:solidFill>
            </a:endParaRPr>
          </a:p>
          <a:p>
            <a:r>
              <a:rPr lang="en-CA" sz="1500" b="0" i="0" dirty="0">
                <a:solidFill>
                  <a:schemeClr val="tx2"/>
                </a:solidFill>
                <a:effectLst/>
                <a:latin typeface="-apple-system"/>
              </a:rPr>
              <a:t>Casteel, J. (2015). Oracle 12c: SQL (3rd ed.). Cengage Learning. ISBN-13: 978-1305251038. ISBN-10: 1305251032.</a:t>
            </a: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29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2004-BCFB-780B-35F4-F10E638D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i="0">
                <a:effectLst/>
                <a:latin typeface="Söhne"/>
              </a:rPr>
              <a:t>Background</a:t>
            </a:r>
            <a:br>
              <a:rPr lang="en-CA" b="1" i="0">
                <a:effectLst/>
                <a:latin typeface="Söhne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5E3AAB-FF61-9C0F-E8AD-EE15E57E6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9610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70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C199-804A-5F61-B2FD-234480AA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65AEFB-108B-9C16-9E61-F7C71DF3C9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479E8-5BAE-AD4F-8E1F-496167BF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DATABASE REQUIREMENTS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94F5-FA57-35CA-247E-87D01B2D6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CA" sz="1300" b="1" i="0" dirty="0">
                <a:effectLst/>
                <a:latin typeface="Söhne"/>
              </a:rPr>
              <a:t>1. Requirements Elicitation:</a:t>
            </a:r>
            <a:endParaRPr lang="en-CA" sz="13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Doing Research About the Topic</a:t>
            </a:r>
            <a:r>
              <a:rPr lang="en-CA" sz="1300" b="0" i="0" dirty="0">
                <a:effectLst/>
                <a:latin typeface="Söhne"/>
              </a:rPr>
              <a:t>: We study and gather information about healthcare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Looking at Tasks</a:t>
            </a:r>
            <a:r>
              <a:rPr lang="en-CA" sz="1300" b="0" i="0" dirty="0">
                <a:effectLst/>
                <a:latin typeface="Söhne"/>
              </a:rPr>
              <a:t>: We see what jobs the new system should do. For example, it should save patient details and show medical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Checking Current System</a:t>
            </a:r>
            <a:r>
              <a:rPr lang="en-CA" sz="1300" b="0" i="0" dirty="0">
                <a:effectLst/>
                <a:latin typeface="Söhne"/>
              </a:rPr>
              <a:t>: If there's already a system, we look at it. We find out what's good and what needs to be better.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Getting Feedback</a:t>
            </a:r>
            <a:r>
              <a:rPr lang="en-CA" sz="1300" b="0" i="0" dirty="0">
                <a:effectLst/>
                <a:latin typeface="Söhne"/>
              </a:rPr>
              <a:t>: We ask users what they want. They can tell us their ideas and problems.</a:t>
            </a:r>
          </a:p>
          <a:p>
            <a:r>
              <a:rPr lang="en-CA" sz="1300" b="1" i="0" dirty="0">
                <a:effectLst/>
                <a:latin typeface="Söhne"/>
              </a:rPr>
              <a:t>2. Requirements Specification:</a:t>
            </a:r>
            <a:endParaRPr lang="en-CA" sz="13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What It Should Do</a:t>
            </a:r>
            <a:r>
              <a:rPr lang="en-CA" sz="1300" b="0" i="0" dirty="0">
                <a:effectLst/>
                <a:latin typeface="Söhne"/>
              </a:rPr>
              <a:t>: We write down all the tasks our system will do. Like saving patient names, showing medical history, and making bills.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What Data We Save</a:t>
            </a:r>
            <a:r>
              <a:rPr lang="en-CA" sz="1300" b="0" i="0" dirty="0">
                <a:effectLst/>
                <a:latin typeface="Söhne"/>
              </a:rPr>
              <a:t>: We decide what information to keep. This includes names, health details, and payment info.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How Fast It Should Be</a:t>
            </a:r>
            <a:r>
              <a:rPr lang="en-CA" sz="1300" b="0" i="0" dirty="0">
                <a:effectLst/>
                <a:latin typeface="Söhne"/>
              </a:rPr>
              <a:t>: We want our system to be quick. When someone asks for information, it should show up fast.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Keeping Data Safe</a:t>
            </a:r>
            <a:r>
              <a:rPr lang="en-CA" sz="1300" b="0" i="0" dirty="0">
                <a:effectLst/>
                <a:latin typeface="Söhne"/>
              </a:rPr>
              <a:t>: Patient data is private. We make sure only the right people can see it. And we follow rules to keep data safe.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Planning for the Future</a:t>
            </a:r>
            <a:r>
              <a:rPr lang="en-CA" sz="1300" b="0" i="0" dirty="0">
                <a:effectLst/>
                <a:latin typeface="Söhne"/>
              </a:rPr>
              <a:t>: Our system should work even if we have more patients or doctors. We plan so it can grow and 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300" b="1" i="0" dirty="0">
                <a:effectLst/>
                <a:latin typeface="Söhne"/>
              </a:rPr>
              <a:t>Writing Everything Down</a:t>
            </a:r>
            <a:r>
              <a:rPr lang="en-CA" sz="1300" b="0" i="0" dirty="0">
                <a:effectLst/>
                <a:latin typeface="Söhne"/>
              </a:rPr>
              <a:t>: We make a list of everything we decide. This list helps us in the next steps.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2609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367C6-A9D1-4620-E1FD-9F56F862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CONCEPTUAL DATA MODELING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70F6-2EAF-AC0B-46B4-EFF722FD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CA" sz="2000" b="1" i="0" dirty="0">
                <a:effectLst/>
                <a:latin typeface="Söhne"/>
              </a:rPr>
              <a:t>Conceptual Data Modeling Phase:</a:t>
            </a:r>
          </a:p>
          <a:p>
            <a:r>
              <a:rPr lang="en-CA" sz="2000" b="1" i="0" dirty="0">
                <a:effectLst/>
                <a:latin typeface="Söhne"/>
              </a:rPr>
              <a:t>1. Drawing the Basics</a:t>
            </a:r>
            <a:r>
              <a:rPr lang="en-CA" sz="2000" b="0" i="0" dirty="0">
                <a:effectLst/>
                <a:latin typeface="Söhne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We make a simple sketch of our database. It's like drawing a basic picture of our dream house.</a:t>
            </a:r>
          </a:p>
          <a:p>
            <a:r>
              <a:rPr lang="en-CA" sz="2000" b="1" i="0" dirty="0">
                <a:effectLst/>
                <a:latin typeface="Söhne"/>
              </a:rPr>
              <a:t>2. Connecting the Main Parts</a:t>
            </a:r>
            <a:r>
              <a:rPr lang="en-CA" sz="2000" b="0" i="0" dirty="0">
                <a:effectLst/>
                <a:latin typeface="Söhne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We think about the main things in our hospital, like patients and doctors. We show how they are linked with lines.</a:t>
            </a:r>
          </a:p>
          <a:p>
            <a:r>
              <a:rPr lang="en-CA" sz="2000" b="1" i="0" dirty="0">
                <a:effectLst/>
                <a:latin typeface="Söhne"/>
              </a:rPr>
              <a:t>3. Getting Feedback</a:t>
            </a:r>
            <a:r>
              <a:rPr lang="en-CA" sz="2000" b="0" i="0" dirty="0">
                <a:effectLst/>
                <a:latin typeface="Söhne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We show our drawing to each group members and discuss it . </a:t>
            </a:r>
            <a:r>
              <a:rPr lang="en-CA" sz="2000" dirty="0">
                <a:latin typeface="Söhne"/>
              </a:rPr>
              <a:t>I</a:t>
            </a:r>
            <a:r>
              <a:rPr lang="en-CA" sz="2000" b="0" i="0" dirty="0">
                <a:effectLst/>
                <a:latin typeface="Söhne"/>
              </a:rPr>
              <a:t>f it looks good or if we need to change something we discussed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34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AAC9D-6164-C1C1-DC74-9AA828B8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 of The Tables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91261F-9E68-6194-F96C-4167A15E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822348"/>
            <a:ext cx="11327549" cy="42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8CD14-1BCE-B131-D086-72CD4DC7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Relationship Diagram (ERD)</a:t>
            </a:r>
          </a:p>
        </p:txBody>
      </p:sp>
      <p:pic>
        <p:nvPicPr>
          <p:cNvPr id="5" name="Content Placeholder 4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C97CF6BA-3B14-E65B-95B4-E692BEF0F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562" y="467208"/>
            <a:ext cx="698947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B3869-65AE-D00D-696E-E752C645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Details of all 10 Tables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heck list&#10;&#10;Description automatically generated">
            <a:extLst>
              <a:ext uri="{FF2B5EF4-FFF2-40B4-BE49-F238E27FC236}">
                <a16:creationId xmlns:a16="http://schemas.microsoft.com/office/drawing/2014/main" id="{52980130-393D-0D18-07C2-044F02E6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177565"/>
            <a:ext cx="10872172" cy="2011350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54D9B-FB50-240E-8A26-8440ADAF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i="0">
                <a:effectLst/>
                <a:latin typeface="Söhne"/>
              </a:rPr>
              <a:t>Overview:</a:t>
            </a:r>
          </a:p>
          <a:p>
            <a:pPr>
              <a:buFont typeface="+mj-lt"/>
              <a:buAutoNum type="arabicPeriod"/>
            </a:pPr>
            <a:r>
              <a:rPr lang="en-CA" sz="1300" b="1" i="0">
                <a:effectLst/>
                <a:latin typeface="Söhne"/>
              </a:rPr>
              <a:t>Table Name</a:t>
            </a:r>
            <a:r>
              <a:rPr lang="en-CA" sz="1300" b="0" i="0">
                <a:effectLst/>
                <a:latin typeface="Söhne"/>
              </a:rPr>
              <a:t>: Department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b="1" i="0">
                <a:effectLst/>
                <a:latin typeface="Söhne"/>
              </a:rPr>
              <a:t>Description</a:t>
            </a:r>
            <a:r>
              <a:rPr lang="en-CA" sz="1300" b="0" i="0">
                <a:effectLst/>
                <a:latin typeface="Söhne"/>
              </a:rPr>
              <a:t>: Contains details about hospital departments. The 'Virtual' column can only have values 'Y' or 'N'.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b="1" i="0">
                <a:effectLst/>
                <a:latin typeface="Söhne"/>
              </a:rPr>
              <a:t>Relation</a:t>
            </a:r>
            <a:r>
              <a:rPr lang="en-CA" sz="1300" b="0" i="0">
                <a:effectLst/>
                <a:latin typeface="Söhne"/>
              </a:rPr>
              <a:t>: One-to-Many with Nurse, Doctor, and Appointments tables (One department can have multiple nurses, doctors, and appointments).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8282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1382</Words>
  <Application>Microsoft Macintosh PowerPoint</Application>
  <PresentationFormat>Widescreen</PresentationFormat>
  <Paragraphs>77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Söhne</vt:lpstr>
      <vt:lpstr>Office Theme</vt:lpstr>
      <vt:lpstr>COMP122(SEC 006)-INTRODUCTION TO DATABASE GROUP PROJECT</vt:lpstr>
      <vt:lpstr>AGENDA</vt:lpstr>
      <vt:lpstr>Background </vt:lpstr>
      <vt:lpstr>Database Design Process</vt:lpstr>
      <vt:lpstr>DATABASE REQUIREMENTS PHASE</vt:lpstr>
      <vt:lpstr>CONCEPTUAL DATA MODELING PHASE</vt:lpstr>
      <vt:lpstr>Overview of The Tables</vt:lpstr>
      <vt:lpstr>Entity Relationship Diagram (ERD)</vt:lpstr>
      <vt:lpstr>Details of all 10 Tables</vt:lpstr>
      <vt:lpstr>Table Name: Insurance Description: Stores insurance details for patients. Relation: One-to-Many with Patient and Billing tables (One insurance can be linked to multiple patients and bills). </vt:lpstr>
      <vt:lpstr>Table Name: Nurse Description: Holds information about nurses in the hospital. Relation: Many-to-One with Department (Multiple nurses can belong to one department). One-to-Many with Appointments (One nurse can have multiple appointments). </vt:lpstr>
      <vt:lpstr>Table Name: Patient Description: Contains personal and contact details of patients. Relation: Many-to-One with Insurance (Multiple patients can have one insurance). One-to-Many with MedicalRecord, Billing, and Appointments (One patient can have multiple medical records, bills, and appointments). </vt:lpstr>
      <vt:lpstr>Table Name: Doctor Description: Stores details about doctors. Relation: Many-to-One with Department (Multiple doctors can belong to one department). One-to-Many with MedicalRecord and Appointments (One doctor can have multiple medical records and appointments). </vt:lpstr>
      <vt:lpstr>Table Name: Medication Description: Lists medicines with details. The 'Barcode' column is unique, and 'PrescriptionRequired' can only have values 'Y' or 'N'. Relation: One-to-Many with Prescription (One medication can be prescribed multiple times). </vt:lpstr>
      <vt:lpstr>Table Name: MedicalRecord Description: Keeps records of patients' medical details. Relation: Many-to-One with Patient and Doctor (Multiple medical records can belong to one patient or be created by one doctor). One-to-One with Prescription (One medical record can have one prescription). </vt:lpstr>
      <vt:lpstr>Table Name: Prescription Description: Contains details of prescriptions given to patients. Relation: Many-to-One with MedicalRecord and Medication (Multiple prescriptions can belong to one medical record or be for one medication). </vt:lpstr>
      <vt:lpstr>Table Name: Billing Description: Manages billing details for patients. Relation: Many-to-One with Patient and Insurance (Multiple bills can belong to one patient or be covered by one insurance).</vt:lpstr>
      <vt:lpstr>Table Name: Appointments Description: Tracks scheduled appointments in the hospital. Relation: Many-to-One with Patient, Doctor, Nurse (optional), and Department (Multiple appointments can belong to one patient, doctor, nurse, or department). </vt:lpstr>
      <vt:lpstr>  Challenges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COMP122(SEC 006)-INTRODUCTION TO DATABASE GROUP PROJECT</dc:title>
  <dc:creator>Arcan Caglayan</dc:creator>
  <cp:lastModifiedBy>Arcan Caglayan</cp:lastModifiedBy>
  <cp:revision>1</cp:revision>
  <dcterms:created xsi:type="dcterms:W3CDTF">2023-08-10T18:20:04Z</dcterms:created>
  <dcterms:modified xsi:type="dcterms:W3CDTF">2023-08-10T21:39:17Z</dcterms:modified>
</cp:coreProperties>
</file>